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9" r:id="rId2"/>
    <p:sldId id="262" r:id="rId3"/>
    <p:sldId id="261" r:id="rId4"/>
    <p:sldId id="260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E1"/>
    <a:srgbClr val="E1FFEF"/>
    <a:srgbClr val="DFE7F5"/>
    <a:srgbClr val="FFF7F7"/>
    <a:srgbClr val="DCD70F"/>
    <a:srgbClr val="FFCCFF"/>
    <a:srgbClr val="CFC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3" autoAdjust="0"/>
    <p:restoredTop sz="88424" autoAdjust="0"/>
  </p:normalViewPr>
  <p:slideViewPr>
    <p:cSldViewPr snapToGrid="0">
      <p:cViewPr varScale="1">
        <p:scale>
          <a:sx n="101" d="100"/>
          <a:sy n="101" d="100"/>
        </p:scale>
        <p:origin x="165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B6D690-5C1E-44C7-ABE6-5AB9624F96C0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3110B-9046-42F1-BB83-63AF97428F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652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3110B-9046-42F1-BB83-63AF97428F8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8247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3110B-9046-42F1-BB83-63AF97428F8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3686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3110B-9046-42F1-BB83-63AF97428F8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0335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3110B-9046-42F1-BB83-63AF97428F8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2395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1166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534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21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375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7742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0595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9768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539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4290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912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290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946B0-AED7-4340-B36D-5BD106C80EE1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382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20EE8754-57A0-9E3C-EF6D-867C6DAD3D7E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36" name="表 35">
            <a:extLst>
              <a:ext uri="{FF2B5EF4-FFF2-40B4-BE49-F238E27FC236}">
                <a16:creationId xmlns:a16="http://schemas.microsoft.com/office/drawing/2014/main" id="{54B6B5AA-3A0A-FC1C-410A-A03C112AB9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433142"/>
              </p:ext>
            </p:extLst>
          </p:nvPr>
        </p:nvGraphicFramePr>
        <p:xfrm>
          <a:off x="515779" y="1173941"/>
          <a:ext cx="4284819" cy="2675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819">
                  <a:extLst>
                    <a:ext uri="{9D8B030D-6E8A-4147-A177-3AD203B41FA5}">
                      <a16:colId xmlns:a16="http://schemas.microsoft.com/office/drawing/2014/main" val="1636333744"/>
                    </a:ext>
                  </a:extLst>
                </a:gridCol>
              </a:tblGrid>
              <a:tr h="307387">
                <a:tc>
                  <a:txBody>
                    <a:bodyPr/>
                    <a:lstStyle/>
                    <a:p>
                      <a:pPr algn="ctr"/>
                      <a:r>
                        <a:rPr kumimoji="1" lang="vi-VN" altLang="ja-JP" sz="2000"/>
                        <a:t>Cần phải sơ tán không do dự khi</a:t>
                      </a:r>
                      <a:endParaRPr kumimoji="1" lang="ja-JP" altLang="en-US" sz="2000"/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178205"/>
                  </a:ext>
                </a:extLst>
              </a:tr>
              <a:tr h="286051">
                <a:tc>
                  <a:txBody>
                    <a:bodyPr/>
                    <a:lstStyle/>
                    <a:p>
                      <a:pPr algn="ctr"/>
                      <a:r>
                        <a:rPr kumimoji="1" lang="vi-VN" altLang="ja-JP" sz="1600" b="1"/>
                        <a:t>Cần sơ tán sớm</a:t>
                      </a:r>
                      <a:r>
                        <a:rPr kumimoji="1" lang="ja-JP" altLang="en-US" sz="1600">
                          <a:solidFill>
                            <a:schemeClr val="tx1"/>
                          </a:solidFill>
                        </a:rPr>
                        <a:t>：</a:t>
                      </a:r>
                      <a:r>
                        <a:rPr kumimoji="1" lang="vi-VN" altLang="ja-JP" sz="1600">
                          <a:solidFill>
                            <a:schemeClr val="tx1"/>
                          </a:solidFill>
                        </a:rPr>
                        <a:t>Có / Không</a:t>
                      </a:r>
                      <a:endParaRPr kumimoji="1" lang="ja-JP" altLang="en-US" sz="1600" b="1"/>
                    </a:p>
                  </a:txBody>
                  <a:tcPr>
                    <a:solidFill>
                      <a:srgbClr val="FF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5815615"/>
                  </a:ext>
                </a:extLst>
              </a:tr>
              <a:tr h="1944415">
                <a:tc>
                  <a:txBody>
                    <a:bodyPr/>
                    <a:lstStyle/>
                    <a:p>
                      <a:pPr algn="l"/>
                      <a:endParaRPr kumimoji="1" lang="ja-JP" altLang="en-US" sz="1600" b="1"/>
                    </a:p>
                  </a:txBody>
                  <a:tcPr>
                    <a:solidFill>
                      <a:srgbClr val="FF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114312"/>
                  </a:ext>
                </a:extLst>
              </a:tr>
            </a:tbl>
          </a:graphicData>
        </a:graphic>
      </p:graphicFrame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FA9351C-57D4-473B-8C4D-323E271709E9}"/>
              </a:ext>
            </a:extLst>
          </p:cNvPr>
          <p:cNvSpPr/>
          <p:nvPr/>
        </p:nvSpPr>
        <p:spPr>
          <a:xfrm>
            <a:off x="0" y="348343"/>
            <a:ext cx="9615948" cy="653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vi-VN" altLang="ja-JP" sz="4000" b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CÔNG TẮC SƠ TÁN CỦA BẠN</a:t>
            </a:r>
            <a:endParaRPr kumimoji="1" lang="ja-JP" altLang="en-US" sz="4000" b="1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EB8EF293-0953-A31C-A95C-196527F547C2}"/>
              </a:ext>
            </a:extLst>
          </p:cNvPr>
          <p:cNvSpPr/>
          <p:nvPr/>
        </p:nvSpPr>
        <p:spPr>
          <a:xfrm>
            <a:off x="152400" y="5892800"/>
            <a:ext cx="9615948" cy="8618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Hành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động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ngay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lập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tức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không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do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dự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!</a:t>
            </a:r>
          </a:p>
          <a:p>
            <a:pPr algn="ctr"/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Khi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gặp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nguy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hiểm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hãy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hành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động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một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cách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an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toàn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nhất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</a:p>
          <a:p>
            <a:pPr algn="ctr"/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mà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bạn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có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thể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thực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hiện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vào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lúc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kumimoji="1" lang="en-US" altLang="ja-JP" sz="2400" b="1" i="1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đó</a:t>
            </a:r>
            <a:r>
              <a:rPr kumimoji="1" lang="en-US" altLang="ja-JP" sz="2400" b="1" i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</a:p>
        </p:txBody>
      </p:sp>
      <p:graphicFrame>
        <p:nvGraphicFramePr>
          <p:cNvPr id="37" name="表 36">
            <a:extLst>
              <a:ext uri="{FF2B5EF4-FFF2-40B4-BE49-F238E27FC236}">
                <a16:creationId xmlns:a16="http://schemas.microsoft.com/office/drawing/2014/main" id="{0543C80F-5DEC-6034-183B-68CB5D9B7E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8048162"/>
              </p:ext>
            </p:extLst>
          </p:nvPr>
        </p:nvGraphicFramePr>
        <p:xfrm>
          <a:off x="5118200" y="1167781"/>
          <a:ext cx="4284820" cy="2651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410">
                  <a:extLst>
                    <a:ext uri="{9D8B030D-6E8A-4147-A177-3AD203B41FA5}">
                      <a16:colId xmlns:a16="http://schemas.microsoft.com/office/drawing/2014/main" val="1732782645"/>
                    </a:ext>
                  </a:extLst>
                </a:gridCol>
                <a:gridCol w="2142410">
                  <a:extLst>
                    <a:ext uri="{9D8B030D-6E8A-4147-A177-3AD203B41FA5}">
                      <a16:colId xmlns:a16="http://schemas.microsoft.com/office/drawing/2014/main" val="171698603"/>
                    </a:ext>
                  </a:extLst>
                </a:gridCol>
              </a:tblGrid>
              <a:tr h="356329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vi-VN" altLang="ja-JP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+mn-cs"/>
                        </a:rPr>
                        <a:t>Thiên tai bắt buộc phải sơ tán</a:t>
                      </a:r>
                      <a:endParaRPr kumimoji="0" lang="ja-JP" altLang="ja-JP" sz="2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ja-JP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982913"/>
                  </a:ext>
                </a:extLst>
              </a:tr>
              <a:tr h="1127715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altLang="ja-JP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+mn-cs"/>
                        </a:rPr>
                        <a:t>Lũ lụt</a:t>
                      </a:r>
                      <a:endParaRPr kumimoji="0" lang="en-US" altLang="ja-JP" sz="2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>
                    <a:solidFill>
                      <a:srgbClr val="DFE7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altLang="ja-JP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Sạt lở đất</a:t>
                      </a:r>
                      <a:endParaRPr kumimoji="0" lang="en-US" altLang="ja-JP" sz="2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067470"/>
                  </a:ext>
                </a:extLst>
              </a:tr>
              <a:tr h="1127715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altLang="ja-JP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Nước biển dâng </a:t>
                      </a:r>
                    </a:p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altLang="ja-JP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do bão </a:t>
                      </a:r>
                      <a:endParaRPr kumimoji="0" lang="ja-JP" altLang="en-US" sz="2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2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FE7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altLang="ja-JP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Thiên tai khác</a:t>
                      </a:r>
                      <a:endParaRPr kumimoji="0" lang="en-US" altLang="ja-JP" sz="2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233161"/>
                  </a:ext>
                </a:extLst>
              </a:tr>
            </a:tbl>
          </a:graphicData>
        </a:graphic>
      </p:graphicFrame>
      <p:graphicFrame>
        <p:nvGraphicFramePr>
          <p:cNvPr id="38" name="表 37">
            <a:extLst>
              <a:ext uri="{FF2B5EF4-FFF2-40B4-BE49-F238E27FC236}">
                <a16:creationId xmlns:a16="http://schemas.microsoft.com/office/drawing/2014/main" id="{77F3A609-5D22-0868-2E53-C7E0D7DCB3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192686"/>
              </p:ext>
            </p:extLst>
          </p:nvPr>
        </p:nvGraphicFramePr>
        <p:xfrm>
          <a:off x="515778" y="4145782"/>
          <a:ext cx="4284819" cy="1641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819">
                  <a:extLst>
                    <a:ext uri="{9D8B030D-6E8A-4147-A177-3AD203B41FA5}">
                      <a16:colId xmlns:a16="http://schemas.microsoft.com/office/drawing/2014/main" val="1732782645"/>
                    </a:ext>
                  </a:extLst>
                </a:gridCol>
              </a:tblGrid>
              <a:tr h="370903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vi-VN" altLang="ja-JP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+mn-cs"/>
                        </a:rPr>
                        <a:t>Việc phải làm trước khi đi sơ tán</a:t>
                      </a:r>
                      <a:endParaRPr kumimoji="0" lang="ja-JP" altLang="ja-JP" sz="2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 anchorCtr="1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982913"/>
                  </a:ext>
                </a:extLst>
              </a:tr>
              <a:tr h="1244875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ja-JP" sz="2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>
                    <a:solidFill>
                      <a:srgbClr val="E1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067470"/>
                  </a:ext>
                </a:extLst>
              </a:tr>
            </a:tbl>
          </a:graphicData>
        </a:graphic>
      </p:graphicFrame>
      <p:graphicFrame>
        <p:nvGraphicFramePr>
          <p:cNvPr id="39" name="表 38">
            <a:extLst>
              <a:ext uri="{FF2B5EF4-FFF2-40B4-BE49-F238E27FC236}">
                <a16:creationId xmlns:a16="http://schemas.microsoft.com/office/drawing/2014/main" id="{0EB65937-21AB-A5E6-D746-D4C68A9058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69418"/>
              </p:ext>
            </p:extLst>
          </p:nvPr>
        </p:nvGraphicFramePr>
        <p:xfrm>
          <a:off x="5118200" y="4148571"/>
          <a:ext cx="4284819" cy="1604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819">
                  <a:extLst>
                    <a:ext uri="{9D8B030D-6E8A-4147-A177-3AD203B41FA5}">
                      <a16:colId xmlns:a16="http://schemas.microsoft.com/office/drawing/2014/main" val="1732782645"/>
                    </a:ext>
                  </a:extLst>
                </a:gridCol>
              </a:tblGrid>
              <a:tr h="281189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vi-VN" altLang="ja-JP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+mn-cs"/>
                        </a:rPr>
                        <a:t>Nơi sơ tán</a:t>
                      </a:r>
                      <a:endParaRPr kumimoji="0" lang="ja-JP" altLang="ja-JP" sz="2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 anchorCtr="1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982913"/>
                  </a:ext>
                </a:extLst>
              </a:tr>
              <a:tr h="604179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vi-VN" altLang="ja-JP" sz="1600">
                          <a:solidFill>
                            <a:schemeClr val="tx1"/>
                          </a:solidFill>
                        </a:rPr>
                        <a:t>Điểm sơ tán gần nhất</a:t>
                      </a:r>
                      <a:r>
                        <a:rPr kumimoji="1" lang="ja-JP" altLang="en-US" sz="1600">
                          <a:solidFill>
                            <a:schemeClr val="tx1"/>
                          </a:solidFill>
                        </a:rPr>
                        <a:t>：</a:t>
                      </a:r>
                    </a:p>
                  </a:txBody>
                  <a:tcPr>
                    <a:solidFill>
                      <a:srgbClr val="FFFF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067470"/>
                  </a:ext>
                </a:extLst>
              </a:tr>
              <a:tr h="604179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vi-VN" altLang="ja-JP" sz="1600">
                          <a:solidFill>
                            <a:schemeClr val="tx1"/>
                          </a:solidFill>
                        </a:rPr>
                        <a:t>Nơi sơ tán khẩn cấp khi gặp nguy hiểm</a:t>
                      </a:r>
                      <a:r>
                        <a:rPr kumimoji="1" lang="ja-JP" altLang="en-US" sz="1600">
                          <a:solidFill>
                            <a:schemeClr val="tx1"/>
                          </a:solidFill>
                        </a:rPr>
                        <a:t>：</a:t>
                      </a:r>
                    </a:p>
                  </a:txBody>
                  <a:tcPr>
                    <a:solidFill>
                      <a:srgbClr val="FFFF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4809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7369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40DB519E-6DE3-4147-88A2-EDD99B826543}"/>
              </a:ext>
            </a:extLst>
          </p:cNvPr>
          <p:cNvSpPr/>
          <p:nvPr/>
        </p:nvSpPr>
        <p:spPr>
          <a:xfrm>
            <a:off x="183040" y="3889568"/>
            <a:ext cx="4379805" cy="53366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②</a:t>
            </a:r>
            <a:r>
              <a:rPr kumimoji="1" lang="vi-VN" altLang="ja-JP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Bạn nghĩ gì về việc sơ tán khi mưa lớn ở Nhật Bản? Bạn có kinh nghiệm gì không?</a:t>
            </a:r>
            <a:endParaRPr kumimoji="1" lang="ja-JP" altLang="en-US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B1F10BBA-6EE4-4097-B684-FD6BE03AAB34}"/>
              </a:ext>
            </a:extLst>
          </p:cNvPr>
          <p:cNvSpPr/>
          <p:nvPr/>
        </p:nvSpPr>
        <p:spPr>
          <a:xfrm>
            <a:off x="183040" y="1199104"/>
            <a:ext cx="4379811" cy="53366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①</a:t>
            </a:r>
            <a:r>
              <a:rPr kumimoji="1" lang="vi-VN" altLang="ja-JP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nước bạn việc sơ tán được thực hiện như thế nào ?</a:t>
            </a:r>
            <a:endParaRPr kumimoji="1" lang="en-US" altLang="ja-JP" sz="16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FA9351C-57D4-473B-8C4D-323E271709E9}"/>
              </a:ext>
            </a:extLst>
          </p:cNvPr>
          <p:cNvSpPr/>
          <p:nvPr/>
        </p:nvSpPr>
        <p:spPr>
          <a:xfrm>
            <a:off x="0" y="43543"/>
            <a:ext cx="9906000" cy="653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vi-VN" altLang="ja-JP" sz="2800" b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Bước 1: Xác nhận kinh nghiệm sơ tán và nguy cơ lũ lụt</a:t>
            </a:r>
            <a:endParaRPr kumimoji="1" lang="ja-JP" altLang="en-US" sz="2800" b="1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9873BF1-FBE5-4EAF-8FDE-0EAAA10BDA6A}"/>
              </a:ext>
            </a:extLst>
          </p:cNvPr>
          <p:cNvSpPr/>
          <p:nvPr/>
        </p:nvSpPr>
        <p:spPr>
          <a:xfrm>
            <a:off x="256193" y="1907920"/>
            <a:ext cx="4288692" cy="18277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altLang="ja-JP" sz="1600">
                <a:solidFill>
                  <a:schemeClr val="tx1"/>
                </a:solidFill>
              </a:rPr>
              <a:t>Nguyên </a:t>
            </a:r>
            <a:r>
              <a:rPr lang="vi-VN" altLang="ja-JP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altLang="ja-JP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6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bắt</a:t>
            </a:r>
            <a:r>
              <a:rPr lang="vi-VN" altLang="ja-JP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altLang="ja-JP" sz="1600">
                <a:solidFill>
                  <a:schemeClr val="tx1"/>
                </a:solidFill>
              </a:rPr>
              <a:t>buộc sơ tán (</a:t>
            </a:r>
            <a:r>
              <a:rPr lang="ja-JP" altLang="vi-VN" sz="1600">
                <a:solidFill>
                  <a:schemeClr val="tx1"/>
                </a:solidFill>
              </a:rPr>
              <a:t>　　　　　　</a:t>
            </a:r>
            <a:r>
              <a:rPr lang="vi-VN" altLang="ja-JP" sz="1600">
                <a:solidFill>
                  <a:schemeClr val="tx1"/>
                </a:solidFill>
              </a:rPr>
              <a:t>)</a:t>
            </a:r>
          </a:p>
          <a:p>
            <a:r>
              <a:rPr lang="vi-VN" altLang="ja-JP" sz="1600">
                <a:solidFill>
                  <a:schemeClr val="tx1"/>
                </a:solidFill>
              </a:rPr>
              <a:t>Loại thông tin sơ tán (</a:t>
            </a:r>
            <a:r>
              <a:rPr lang="ja-JP" altLang="vi-VN" sz="1600">
                <a:solidFill>
                  <a:schemeClr val="tx1"/>
                </a:solidFill>
              </a:rPr>
              <a:t>　　　　　　　　</a:t>
            </a:r>
            <a:r>
              <a:rPr lang="ja-JP" altLang="en-US" sz="1600">
                <a:solidFill>
                  <a:schemeClr val="tx1"/>
                </a:solidFill>
              </a:rPr>
              <a:t> </a:t>
            </a:r>
            <a:r>
              <a:rPr lang="vi-VN" altLang="ja-JP" sz="1600">
                <a:solidFill>
                  <a:schemeClr val="tx1"/>
                </a:solidFill>
              </a:rPr>
              <a:t>  </a:t>
            </a:r>
            <a:r>
              <a:rPr lang="ja-JP" altLang="vi-VN" sz="1600">
                <a:solidFill>
                  <a:schemeClr val="tx1"/>
                </a:solidFill>
              </a:rPr>
              <a:t>　</a:t>
            </a:r>
            <a:r>
              <a:rPr lang="ja-JP" altLang="en-US" sz="1600">
                <a:solidFill>
                  <a:schemeClr val="tx1"/>
                </a:solidFill>
              </a:rPr>
              <a:t> </a:t>
            </a:r>
            <a:r>
              <a:rPr lang="vi-VN" altLang="ja-JP" sz="1600">
                <a:solidFill>
                  <a:schemeClr val="tx1"/>
                </a:solidFill>
              </a:rPr>
              <a:t>)</a:t>
            </a:r>
          </a:p>
          <a:p>
            <a:r>
              <a:rPr lang="vi-VN" altLang="ja-JP" sz="1600">
                <a:solidFill>
                  <a:schemeClr val="tx1"/>
                </a:solidFill>
              </a:rPr>
              <a:t>Cách truyền đạt thông tin sơ tán (</a:t>
            </a:r>
            <a:r>
              <a:rPr lang="ja-JP" altLang="vi-VN" sz="1600">
                <a:solidFill>
                  <a:schemeClr val="tx1"/>
                </a:solidFill>
              </a:rPr>
              <a:t>　　　</a:t>
            </a:r>
            <a:r>
              <a:rPr lang="ja-JP" altLang="en-US" sz="1600">
                <a:solidFill>
                  <a:schemeClr val="tx1"/>
                </a:solidFill>
              </a:rPr>
              <a:t>  </a:t>
            </a:r>
            <a:r>
              <a:rPr lang="ja-JP" altLang="vi-VN" sz="1600">
                <a:solidFill>
                  <a:schemeClr val="tx1"/>
                </a:solidFill>
              </a:rPr>
              <a:t>　</a:t>
            </a:r>
            <a:r>
              <a:rPr lang="ja-JP" altLang="en-US" sz="1600">
                <a:solidFill>
                  <a:schemeClr val="tx1"/>
                </a:solidFill>
              </a:rPr>
              <a:t>  </a:t>
            </a:r>
            <a:r>
              <a:rPr lang="vi-VN" altLang="ja-JP" sz="1600">
                <a:solidFill>
                  <a:schemeClr val="tx1"/>
                </a:solidFill>
              </a:rPr>
              <a:t>)</a:t>
            </a:r>
          </a:p>
          <a:p>
            <a:r>
              <a:rPr lang="vi-VN" altLang="ja-JP" sz="1600">
                <a:solidFill>
                  <a:schemeClr val="tx1"/>
                </a:solidFill>
              </a:rPr>
              <a:t>Địa điểm sơ tán (</a:t>
            </a:r>
            <a:r>
              <a:rPr lang="ja-JP" altLang="vi-VN" sz="1600">
                <a:solidFill>
                  <a:schemeClr val="tx1"/>
                </a:solidFill>
              </a:rPr>
              <a:t>　　　　　　</a:t>
            </a:r>
            <a:r>
              <a:rPr lang="ja-JP" altLang="en-US" sz="1600">
                <a:solidFill>
                  <a:schemeClr val="tx1"/>
                </a:solidFill>
              </a:rPr>
              <a:t> </a:t>
            </a:r>
            <a:r>
              <a:rPr lang="vi-VN" altLang="ja-JP" sz="1600">
                <a:solidFill>
                  <a:schemeClr val="tx1"/>
                </a:solidFill>
              </a:rPr>
              <a:t>                     )</a:t>
            </a:r>
          </a:p>
          <a:p>
            <a:r>
              <a:rPr lang="vi-VN" altLang="ja-JP" sz="1600">
                <a:solidFill>
                  <a:schemeClr val="tx1"/>
                </a:solidFill>
              </a:rPr>
              <a:t>Kinh nghiệm sơ tán trước đây</a:t>
            </a:r>
            <a:r>
              <a:rPr lang="en-US" sz="1600">
                <a:solidFill>
                  <a:srgbClr val="444545"/>
                </a:solidFill>
                <a:latin typeface="arial" panose="020B0604020202020204" pitchFamily="34" charset="0"/>
              </a:rPr>
              <a:t>:</a:t>
            </a:r>
            <a:r>
              <a:rPr lang="vi-VN" altLang="ja-JP" sz="1600">
                <a:solidFill>
                  <a:schemeClr val="tx1"/>
                </a:solidFill>
              </a:rPr>
              <a:t> Có / Không</a:t>
            </a:r>
            <a:endParaRPr kumimoji="1" lang="en-US" altLang="ja-JP" sz="1600">
              <a:solidFill>
                <a:schemeClr val="tx1"/>
              </a:solidFill>
            </a:endParaRP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5F8DEEFF-BC65-4368-97EA-6A2335F1A48B}"/>
              </a:ext>
            </a:extLst>
          </p:cNvPr>
          <p:cNvSpPr/>
          <p:nvPr/>
        </p:nvSpPr>
        <p:spPr>
          <a:xfrm>
            <a:off x="164754" y="733915"/>
            <a:ext cx="9537030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vi-VN" altLang="ja-JP" sz="1600" i="1"/>
              <a:t>Hãy kiểm tra từ mục 1 đến 4 dưới đây về việc sơ tán và nguy cơ lũ lụt ở Nhật hoặc nước của bạn</a:t>
            </a:r>
            <a:endParaRPr kumimoji="1" lang="ja-JP" altLang="en-US" sz="1600" i="1"/>
          </a:p>
        </p:txBody>
      </p: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2B26B039-964C-6D32-4516-97E43714D76F}"/>
              </a:ext>
            </a:extLst>
          </p:cNvPr>
          <p:cNvCxnSpPr>
            <a:cxnSpLocks/>
          </p:cNvCxnSpPr>
          <p:nvPr/>
        </p:nvCxnSpPr>
        <p:spPr>
          <a:xfrm flipV="1">
            <a:off x="4782312" y="1199104"/>
            <a:ext cx="0" cy="5439741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8F6F2B9-41FF-640A-293B-55493938FC16}"/>
              </a:ext>
            </a:extLst>
          </p:cNvPr>
          <p:cNvSpPr/>
          <p:nvPr/>
        </p:nvSpPr>
        <p:spPr>
          <a:xfrm>
            <a:off x="237906" y="4504478"/>
            <a:ext cx="4288692" cy="20487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vi-VN" altLang="ja-JP" sz="1600">
                <a:solidFill>
                  <a:schemeClr val="tx1"/>
                </a:solidFill>
              </a:rPr>
              <a:t>Viết tự do</a:t>
            </a:r>
            <a:endParaRPr kumimoji="1" lang="en-US" altLang="ja-JP" sz="1600">
              <a:solidFill>
                <a:schemeClr val="tx1"/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58CBDE4-5AE8-5B05-A24A-4F499595F5EA}"/>
              </a:ext>
            </a:extLst>
          </p:cNvPr>
          <p:cNvSpPr/>
          <p:nvPr/>
        </p:nvSpPr>
        <p:spPr>
          <a:xfrm>
            <a:off x="5019738" y="6085070"/>
            <a:ext cx="4682041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vi-VN" altLang="ja-JP" sz="1400">
                <a:solidFill>
                  <a:schemeClr val="tx1"/>
                </a:solidFill>
              </a:rPr>
              <a:t>Thời gian từ khi quyết định sơ tán đến khi đến nơi sơ tán</a:t>
            </a:r>
          </a:p>
          <a:p>
            <a:r>
              <a:rPr kumimoji="1" lang="vi-VN" altLang="ja-JP" sz="1400">
                <a:solidFill>
                  <a:schemeClr val="tx1"/>
                </a:solidFill>
              </a:rPr>
              <a:t>                                    giờ              phút      </a:t>
            </a:r>
            <a:r>
              <a:rPr kumimoji="1" lang="ja-JP" altLang="en-US" sz="1400">
                <a:solidFill>
                  <a:schemeClr val="tx1"/>
                </a:solidFill>
              </a:rPr>
              <a:t>　　　　</a:t>
            </a:r>
            <a:r>
              <a:rPr kumimoji="1" lang="vi-VN" altLang="ja-JP" sz="1400">
                <a:solidFill>
                  <a:schemeClr val="tx1"/>
                </a:solidFill>
              </a:rPr>
              <a:t>          </a:t>
            </a: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8FD2F87E-61D3-8010-48A2-F84F44511CA4}"/>
              </a:ext>
            </a:extLst>
          </p:cNvPr>
          <p:cNvSpPr/>
          <p:nvPr/>
        </p:nvSpPr>
        <p:spPr>
          <a:xfrm>
            <a:off x="5019738" y="4074630"/>
            <a:ext cx="4362375" cy="53366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>
                <a:solidFill>
                  <a:schemeClr val="tx1"/>
                </a:solidFill>
              </a:rPr>
              <a:t>④ </a:t>
            </a:r>
            <a:r>
              <a:rPr kumimoji="1" lang="vi-VN" altLang="ja-JP" b="1">
                <a:solidFill>
                  <a:schemeClr val="tx1"/>
                </a:solidFill>
              </a:rPr>
              <a:t>Nếu phải sơ tán thì sao? </a:t>
            </a:r>
            <a:endParaRPr kumimoji="1" lang="ja-JP" altLang="en-US" b="1">
              <a:solidFill>
                <a:schemeClr val="tx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8B127934-9DCF-7164-52F9-6BF105D5370B}"/>
              </a:ext>
            </a:extLst>
          </p:cNvPr>
          <p:cNvSpPr/>
          <p:nvPr/>
        </p:nvSpPr>
        <p:spPr>
          <a:xfrm>
            <a:off x="5019738" y="5422300"/>
            <a:ext cx="4682041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vi-VN" altLang="ja-JP" sz="1600">
                <a:solidFill>
                  <a:schemeClr val="tx1"/>
                </a:solidFill>
              </a:rPr>
              <a:t>Phương  thức sơ tán</a:t>
            </a:r>
            <a:r>
              <a:rPr kumimoji="1" lang="ja-JP" altLang="en-US" sz="1600">
                <a:solidFill>
                  <a:schemeClr val="tx1"/>
                </a:solidFill>
                <a:sym typeface="Wingdings" pitchFamily="2" charset="2"/>
              </a:rPr>
              <a:t>（</a:t>
            </a:r>
            <a:r>
              <a:rPr kumimoji="1" lang="ja-JP" altLang="en-US" sz="1600">
                <a:solidFill>
                  <a:schemeClr val="tx1"/>
                </a:solidFill>
              </a:rPr>
              <a:t> □</a:t>
            </a:r>
            <a:r>
              <a:rPr kumimoji="1" lang="vi-VN" altLang="ja-JP" sz="1600">
                <a:solidFill>
                  <a:schemeClr val="tx1"/>
                </a:solidFill>
              </a:rPr>
              <a:t>Đi bộ</a:t>
            </a:r>
            <a:r>
              <a:rPr kumimoji="1" lang="ja-JP" altLang="en-US" sz="1600">
                <a:solidFill>
                  <a:schemeClr val="tx1"/>
                </a:solidFill>
                <a:sym typeface="Wingdings" pitchFamily="2" charset="2"/>
              </a:rPr>
              <a:t>・</a:t>
            </a:r>
            <a:r>
              <a:rPr kumimoji="1" lang="ja-JP" altLang="en-US" sz="1600">
                <a:solidFill>
                  <a:schemeClr val="tx1"/>
                </a:solidFill>
              </a:rPr>
              <a:t> □</a:t>
            </a:r>
            <a:r>
              <a:rPr kumimoji="1" lang="vi-VN" altLang="ja-JP" sz="1600">
                <a:solidFill>
                  <a:schemeClr val="tx1"/>
                </a:solidFill>
              </a:rPr>
              <a:t>Ô tô</a:t>
            </a:r>
            <a:r>
              <a:rPr kumimoji="1" lang="ja-JP" altLang="en-US" sz="1600">
                <a:solidFill>
                  <a:schemeClr val="tx1"/>
                </a:solidFill>
                <a:sym typeface="Wingdings" pitchFamily="2" charset="2"/>
              </a:rPr>
              <a:t>・</a:t>
            </a:r>
            <a:r>
              <a:rPr kumimoji="1" lang="ja-JP" altLang="en-US" sz="1600">
                <a:solidFill>
                  <a:schemeClr val="tx1"/>
                </a:solidFill>
              </a:rPr>
              <a:t> □</a:t>
            </a:r>
            <a:r>
              <a:rPr kumimoji="1" lang="vi-VN" altLang="ja-JP" sz="1600">
                <a:solidFill>
                  <a:schemeClr val="tx1"/>
                </a:solidFill>
              </a:rPr>
              <a:t>Khác</a:t>
            </a:r>
            <a:r>
              <a:rPr kumimoji="1" lang="en-US" altLang="ja-JP" sz="1600">
                <a:solidFill>
                  <a:schemeClr val="tx1"/>
                </a:solidFill>
              </a:rPr>
              <a:t> : </a:t>
            </a:r>
            <a:r>
              <a:rPr kumimoji="1" lang="ja-JP" altLang="en-US" sz="1600">
                <a:solidFill>
                  <a:schemeClr val="tx1"/>
                </a:solidFill>
                <a:sym typeface="Wingdings" pitchFamily="2" charset="2"/>
              </a:rPr>
              <a:t>　　　）</a:t>
            </a:r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977E0915-7D0F-A436-7053-E69D1005DA16}"/>
              </a:ext>
            </a:extLst>
          </p:cNvPr>
          <p:cNvSpPr/>
          <p:nvPr/>
        </p:nvSpPr>
        <p:spPr>
          <a:xfrm>
            <a:off x="5019738" y="4780452"/>
            <a:ext cx="4682041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vi-VN" altLang="ja-JP" sz="1600">
                <a:solidFill>
                  <a:schemeClr val="tx1"/>
                </a:solidFill>
              </a:rPr>
              <a:t>Điểm sơ tán gần nhất</a:t>
            </a:r>
            <a:r>
              <a:rPr kumimoji="1" lang="ja-JP" altLang="en-US" sz="1600">
                <a:solidFill>
                  <a:schemeClr val="tx1"/>
                </a:solidFill>
              </a:rPr>
              <a:t>：</a:t>
            </a:r>
          </a:p>
          <a:p>
            <a:r>
              <a:rPr kumimoji="1" lang="ja-JP" altLang="en-US" sz="1600">
                <a:solidFill>
                  <a:schemeClr val="tx1"/>
                </a:solidFill>
              </a:rPr>
              <a:t>（</a:t>
            </a:r>
            <a:r>
              <a:rPr kumimoji="1" lang="vi-VN" altLang="ja-JP" sz="1600">
                <a:solidFill>
                  <a:schemeClr val="tx1"/>
                </a:solidFill>
              </a:rPr>
              <a:t>Điểm sơ tán khẩn cấp</a:t>
            </a:r>
            <a:r>
              <a:rPr kumimoji="1" lang="ja-JP" altLang="en-US" sz="1600">
                <a:solidFill>
                  <a:schemeClr val="tx1"/>
                </a:solidFill>
              </a:rPr>
              <a:t>：　　　　　　　　　）</a:t>
            </a: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6180A2B5-DD09-751A-678F-2DF05E648141}"/>
              </a:ext>
            </a:extLst>
          </p:cNvPr>
          <p:cNvSpPr/>
          <p:nvPr/>
        </p:nvSpPr>
        <p:spPr>
          <a:xfrm>
            <a:off x="5019739" y="1209488"/>
            <a:ext cx="4362386" cy="533666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③</a:t>
            </a:r>
            <a:r>
              <a:rPr kumimoji="1" lang="en-US" altLang="ja-JP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4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kumimoji="1" lang="en-US" altLang="ja-JP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4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nguy</a:t>
            </a:r>
            <a:r>
              <a:rPr kumimoji="1" lang="en-US" altLang="ja-JP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kumimoji="1" lang="vi-VN" altLang="ja-JP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ơ</a:t>
            </a:r>
            <a:r>
              <a:rPr kumimoji="1" lang="en-US" altLang="ja-JP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4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lũ</a:t>
            </a:r>
            <a:r>
              <a:rPr kumimoji="1" lang="en-US" altLang="ja-JP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4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lụt</a:t>
            </a:r>
            <a:r>
              <a:rPr kumimoji="1" lang="en-US" altLang="ja-JP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4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kumimoji="1" lang="en-US" altLang="ja-JP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4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kumimoji="1" lang="ja-JP" altLang="en-US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？</a:t>
            </a:r>
            <a:endParaRPr kumimoji="1" lang="en-US" altLang="ja-JP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AB715BD9-2BEB-9FF1-9B53-2932EDA3D989}"/>
              </a:ext>
            </a:extLst>
          </p:cNvPr>
          <p:cNvSpPr/>
          <p:nvPr/>
        </p:nvSpPr>
        <p:spPr>
          <a:xfrm>
            <a:off x="5019739" y="1918304"/>
            <a:ext cx="4703220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3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Xung</a:t>
            </a:r>
            <a:r>
              <a:rPr kumimoji="1" lang="en-US" altLang="ja-JP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3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quanh</a:t>
            </a:r>
            <a:r>
              <a:rPr kumimoji="1" lang="en-US" altLang="ja-JP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3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kumimoji="1" lang="en-US" altLang="ja-JP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kumimoji="1" lang="en-US" altLang="ja-JP" sz="13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sông</a:t>
            </a:r>
            <a:r>
              <a:rPr kumimoji="1" lang="en-US" altLang="ja-JP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3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kumimoji="1" lang="en-US" altLang="ja-JP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3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nguy</a:t>
            </a:r>
            <a:r>
              <a:rPr kumimoji="1" lang="en-US" altLang="ja-JP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3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hiểm</a:t>
            </a:r>
            <a:r>
              <a:rPr kumimoji="1" lang="en-US" altLang="ja-JP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3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kumimoji="1" lang="en-US" altLang="ja-JP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r>
              <a:rPr kumimoji="1" lang="en-US" altLang="ja-JP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1" lang="en-US" altLang="ja-JP" sz="13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kumimoji="1" lang="en-US" altLang="ja-JP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3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sông</a:t>
            </a:r>
            <a:r>
              <a:rPr kumimoji="1" lang="en-US" altLang="ja-JP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kumimoji="1" lang="ja-JP" altLang="en-US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kumimoji="1" lang="en-US" altLang="ja-JP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kumimoji="1" lang="vi-VN" altLang="ja-JP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1" lang="en-US" altLang="ja-JP" sz="13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kumimoji="1" lang="en-US" altLang="ja-JP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3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sâu</a:t>
            </a:r>
            <a:r>
              <a:rPr kumimoji="1" lang="en-US" altLang="ja-JP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3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lũ</a:t>
            </a:r>
            <a:r>
              <a:rPr kumimoji="1" lang="en-US" altLang="ja-JP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kumimoji="1" lang="vi-VN" altLang="ja-JP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kumimoji="1" lang="en-US" altLang="ja-JP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m, </a:t>
            </a:r>
            <a:r>
              <a:rPr kumimoji="1" lang="en-US" altLang="ja-JP" sz="13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kumimoji="1" lang="en-US" altLang="ja-JP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3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kumimoji="1" lang="en-US" altLang="ja-JP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3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ngập</a:t>
            </a:r>
            <a:r>
              <a:rPr kumimoji="1" lang="en-US" altLang="ja-JP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kumimoji="1" lang="vi-VN" altLang="ja-JP" sz="1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kumimoji="1" lang="en-US" altLang="ja-JP" sz="13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endParaRPr kumimoji="1" lang="ja-JP" altLang="en-US" sz="13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5BD5F0E5-BD05-5D5D-3ECF-C0FA15A4661D}"/>
              </a:ext>
            </a:extLst>
          </p:cNvPr>
          <p:cNvSpPr/>
          <p:nvPr/>
        </p:nvSpPr>
        <p:spPr>
          <a:xfrm>
            <a:off x="5019739" y="2560152"/>
            <a:ext cx="4703220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vi-VN" altLang="ja-JP" sz="1300">
                <a:solidFill>
                  <a:schemeClr val="tx1"/>
                </a:solidFill>
              </a:rPr>
              <a:t>Những ngọn núi và sườn dốc xung quanh nhà bạn thì sao? </a:t>
            </a:r>
          </a:p>
          <a:p>
            <a:r>
              <a:rPr kumimoji="1" lang="vi-VN" altLang="ja-JP" sz="1300">
                <a:solidFill>
                  <a:schemeClr val="tx1"/>
                </a:solidFill>
              </a:rPr>
              <a:t>Dòng chảy đất đá : Có / Không      Sạt lở đất: Có/ Không </a:t>
            </a:r>
            <a:r>
              <a:rPr kumimoji="1" lang="ja-JP" altLang="en-US" sz="1300">
                <a:solidFill>
                  <a:schemeClr val="tx1"/>
                </a:solidFill>
              </a:rPr>
              <a:t>　</a:t>
            </a:r>
            <a:endParaRPr kumimoji="1" lang="en-US" altLang="ja-JP" sz="1300">
              <a:solidFill>
                <a:schemeClr val="tx1"/>
              </a:solidFill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737060B0-8F1F-0E6B-BB26-103CB7DCABBB}"/>
              </a:ext>
            </a:extLst>
          </p:cNvPr>
          <p:cNvSpPr/>
          <p:nvPr/>
        </p:nvSpPr>
        <p:spPr>
          <a:xfrm>
            <a:off x="5019739" y="3202000"/>
            <a:ext cx="4703220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vi-VN" altLang="ja-JP" sz="1300">
                <a:solidFill>
                  <a:schemeClr val="tx1"/>
                </a:solidFill>
              </a:rPr>
              <a:t>Có gần biển không?</a:t>
            </a:r>
          </a:p>
          <a:p>
            <a:r>
              <a:rPr kumimoji="1" lang="ja-JP" altLang="en-US" sz="1300">
                <a:solidFill>
                  <a:schemeClr val="tx1"/>
                </a:solidFill>
              </a:rPr>
              <a:t>　</a:t>
            </a:r>
            <a:r>
              <a:rPr kumimoji="1" lang="vi-VN" altLang="ja-JP" sz="1300">
                <a:solidFill>
                  <a:schemeClr val="tx1"/>
                </a:solidFill>
              </a:rPr>
              <a:t>Nước biển dâng do bão</a:t>
            </a:r>
            <a:r>
              <a:rPr kumimoji="1" lang="ja-JP" altLang="en-US" sz="1300">
                <a:solidFill>
                  <a:schemeClr val="tx1"/>
                </a:solidFill>
              </a:rPr>
              <a:t>：　　ｍ</a:t>
            </a:r>
          </a:p>
        </p:txBody>
      </p:sp>
    </p:spTree>
    <p:extLst>
      <p:ext uri="{BB962C8B-B14F-4D97-AF65-F5344CB8AC3E}">
        <p14:creationId xmlns:p14="http://schemas.microsoft.com/office/powerpoint/2010/main" val="2060114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4E81DDFE-4096-4478-B1C6-306AC123B9DB}"/>
              </a:ext>
            </a:extLst>
          </p:cNvPr>
          <p:cNvSpPr/>
          <p:nvPr/>
        </p:nvSpPr>
        <p:spPr>
          <a:xfrm>
            <a:off x="5092892" y="1224794"/>
            <a:ext cx="4288692" cy="533666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/>
              <a:t>③</a:t>
            </a:r>
            <a:r>
              <a:rPr kumimoji="1" lang="vi-VN" altLang="ja-JP" b="1"/>
              <a:t>Thông tin sơ tán</a:t>
            </a:r>
            <a:endParaRPr kumimoji="1" lang="ja-JP" altLang="en-US" b="1"/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A13FC332-B2CA-428E-A70F-BBDC82B275A9}"/>
              </a:ext>
            </a:extLst>
          </p:cNvPr>
          <p:cNvSpPr/>
          <p:nvPr/>
        </p:nvSpPr>
        <p:spPr>
          <a:xfrm>
            <a:off x="183041" y="4079291"/>
            <a:ext cx="4288692" cy="533666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/>
              <a:t>②</a:t>
            </a:r>
            <a:r>
              <a:rPr kumimoji="1" lang="vi-VN" altLang="ja-JP" sz="1600" b="1"/>
              <a:t>Hành động của </a:t>
            </a:r>
          </a:p>
          <a:p>
            <a:r>
              <a:rPr kumimoji="1" lang="vi-VN" altLang="ja-JP" sz="1600" b="1"/>
              <a:t>mọi người xung quanh </a:t>
            </a:r>
            <a:endParaRPr kumimoji="1" lang="ja-JP" altLang="en-US" sz="1600" b="1"/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B1F10BBA-6EE4-4097-B684-FD6BE03AAB34}"/>
              </a:ext>
            </a:extLst>
          </p:cNvPr>
          <p:cNvSpPr/>
          <p:nvPr/>
        </p:nvSpPr>
        <p:spPr>
          <a:xfrm>
            <a:off x="183041" y="1235680"/>
            <a:ext cx="4288692" cy="533666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/>
              <a:t>①</a:t>
            </a:r>
            <a:r>
              <a:rPr kumimoji="1" lang="vi-VN" altLang="ja-JP" b="1"/>
              <a:t>Tình hình khu vực</a:t>
            </a:r>
            <a:endParaRPr kumimoji="1" lang="ja-JP" altLang="en-US" b="1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FA9351C-57D4-473B-8C4D-323E271709E9}"/>
              </a:ext>
            </a:extLst>
          </p:cNvPr>
          <p:cNvSpPr/>
          <p:nvPr/>
        </p:nvSpPr>
        <p:spPr>
          <a:xfrm>
            <a:off x="0" y="43543"/>
            <a:ext cx="9615948" cy="653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vi-VN" altLang="ja-JP" sz="3200" b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Bước 2: Tìm công tắc sơ tán</a:t>
            </a:r>
            <a:endParaRPr kumimoji="1" lang="ja-JP" altLang="en-US" sz="3200" b="1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940B88E-348C-4C6E-89C5-CBD038879375}"/>
              </a:ext>
            </a:extLst>
          </p:cNvPr>
          <p:cNvSpPr/>
          <p:nvPr/>
        </p:nvSpPr>
        <p:spPr>
          <a:xfrm>
            <a:off x="2536597" y="1298191"/>
            <a:ext cx="1877264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vi-VN" altLang="ja-JP" sz="900"/>
              <a:t>Hãy nghĩ xem điều gì sẽ xảy ra với khu vực quanh nhà bạn khi trời mưa lớn</a:t>
            </a:r>
            <a:endParaRPr kumimoji="1" lang="ja-JP" altLang="en-US" sz="90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9DFCB70-C37B-4942-9D6A-98FD9D385133}"/>
              </a:ext>
            </a:extLst>
          </p:cNvPr>
          <p:cNvSpPr/>
          <p:nvPr/>
        </p:nvSpPr>
        <p:spPr>
          <a:xfrm>
            <a:off x="2536597" y="4130266"/>
            <a:ext cx="1877263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vi-VN" altLang="ja-JP" sz="900"/>
              <a:t>Hành động của mọi người xung quanh khi phải sơ tán là gì?</a:t>
            </a:r>
            <a:endParaRPr kumimoji="1" lang="ja-JP" altLang="en-US" sz="90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9C6E088-A57A-4CC5-8995-20978131067E}"/>
              </a:ext>
            </a:extLst>
          </p:cNvPr>
          <p:cNvSpPr/>
          <p:nvPr/>
        </p:nvSpPr>
        <p:spPr>
          <a:xfrm>
            <a:off x="7446448" y="1286395"/>
            <a:ext cx="1877263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100">
                <a:latin typeface="Arial" panose="020B0604020202020204" pitchFamily="34" charset="0"/>
                <a:cs typeface="Arial" panose="020B0604020202020204" pitchFamily="34" charset="0"/>
              </a:rPr>
              <a:t>Hãy tích☑ vào ô thông tin s</a:t>
            </a:r>
            <a:r>
              <a:rPr kumimoji="1" lang="vi-VN" altLang="ja-JP" sz="1100">
                <a:latin typeface="Arial" panose="020B0604020202020204" pitchFamily="34" charset="0"/>
                <a:cs typeface="Arial" panose="020B0604020202020204" pitchFamily="34" charset="0"/>
              </a:rPr>
              <a:t>ơ</a:t>
            </a:r>
            <a:r>
              <a:rPr kumimoji="1" lang="en-US" altLang="ja-JP" sz="1100">
                <a:latin typeface="Arial" panose="020B0604020202020204" pitchFamily="34" charset="0"/>
                <a:cs typeface="Arial" panose="020B0604020202020204" pitchFamily="34" charset="0"/>
              </a:rPr>
              <a:t> tán t</a:t>
            </a:r>
            <a:r>
              <a:rPr kumimoji="1" lang="vi-VN" altLang="ja-JP" sz="1100">
                <a:latin typeface="Arial" panose="020B0604020202020204" pitchFamily="34" charset="0"/>
                <a:cs typeface="Arial" panose="020B0604020202020204" pitchFamily="34" charset="0"/>
              </a:rPr>
              <a:t>ư</a:t>
            </a:r>
            <a:r>
              <a:rPr kumimoji="1" lang="en-US" altLang="ja-JP" sz="1100">
                <a:latin typeface="Arial" panose="020B0604020202020204" pitchFamily="34" charset="0"/>
                <a:cs typeface="Arial" panose="020B0604020202020204" pitchFamily="34" charset="0"/>
              </a:rPr>
              <a:t>ơng ứng với bạn</a:t>
            </a:r>
            <a:endParaRPr kumimoji="1" lang="ja-JP" alt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7631EA96-9B95-4158-AE7B-1A7D91DFE3E9}"/>
              </a:ext>
            </a:extLst>
          </p:cNvPr>
          <p:cNvSpPr/>
          <p:nvPr/>
        </p:nvSpPr>
        <p:spPr>
          <a:xfrm>
            <a:off x="5092892" y="1967191"/>
            <a:ext cx="4288692" cy="8716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vi-VN" altLang="ja-JP" sz="1500">
                <a:solidFill>
                  <a:schemeClr val="tx1"/>
                </a:solidFill>
              </a:rPr>
              <a:t>□ Cảnh báo cấp 3 Sơ tán người cao tuổi</a:t>
            </a:r>
          </a:p>
          <a:p>
            <a:r>
              <a:rPr kumimoji="1" lang="vi-VN" altLang="ja-JP" sz="1500">
                <a:solidFill>
                  <a:schemeClr val="tx1"/>
                </a:solidFill>
              </a:rPr>
              <a:t>□ Cảnh báo cấp 4 Chỉ thị sơ tán (khẩn cấp)</a:t>
            </a:r>
          </a:p>
          <a:p>
            <a:r>
              <a:rPr kumimoji="1" lang="vi-VN" altLang="ja-JP" sz="1500">
                <a:solidFill>
                  <a:schemeClr val="tx1"/>
                </a:solidFill>
              </a:rPr>
              <a:t>□</a:t>
            </a:r>
            <a:r>
              <a:rPr kumimoji="1" lang="ja-JP" altLang="en-US" sz="1500">
                <a:solidFill>
                  <a:schemeClr val="tx1"/>
                </a:solidFill>
              </a:rPr>
              <a:t> </a:t>
            </a:r>
            <a:r>
              <a:rPr kumimoji="1" lang="vi-VN" altLang="ja-JP" sz="1500">
                <a:solidFill>
                  <a:schemeClr val="tx1"/>
                </a:solidFill>
              </a:rPr>
              <a:t>Cảnh báo cấp 5 Đảm bảo an toàn khẩn cấp</a:t>
            </a:r>
            <a:endParaRPr kumimoji="1" lang="ja-JP" altLang="en-US" sz="1500">
              <a:solidFill>
                <a:schemeClr val="tx1"/>
              </a:solidFill>
            </a:endParaRP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5F8DEEFF-BC65-4368-97EA-6A2335F1A48B}"/>
              </a:ext>
            </a:extLst>
          </p:cNvPr>
          <p:cNvSpPr/>
          <p:nvPr/>
        </p:nvSpPr>
        <p:spPr>
          <a:xfrm>
            <a:off x="183042" y="733915"/>
            <a:ext cx="9344416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vi-VN" altLang="ja-JP" sz="1400" i="1"/>
              <a:t>Hãy điền vào mục 1 đến mục 4 dưới đây về điều gì có thể là nguyên nhân dẫn đến việc sơ tán theo hiểu biết và tìm hiểu của bạn</a:t>
            </a:r>
            <a:endParaRPr kumimoji="1" lang="ja-JP" altLang="en-US" sz="1400" i="1"/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A002B81-9F21-53BC-8D70-9ED3A7D71BC9}"/>
              </a:ext>
            </a:extLst>
          </p:cNvPr>
          <p:cNvCxnSpPr>
            <a:cxnSpLocks/>
          </p:cNvCxnSpPr>
          <p:nvPr/>
        </p:nvCxnSpPr>
        <p:spPr>
          <a:xfrm flipV="1">
            <a:off x="4782312" y="1199104"/>
            <a:ext cx="0" cy="5439741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9ABCAAE-8C33-EA9B-CB52-AB9B35F63235}"/>
              </a:ext>
            </a:extLst>
          </p:cNvPr>
          <p:cNvSpPr/>
          <p:nvPr/>
        </p:nvSpPr>
        <p:spPr>
          <a:xfrm>
            <a:off x="256192" y="1907920"/>
            <a:ext cx="4379807" cy="18217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Tình </a:t>
            </a:r>
            <a:r>
              <a:rPr kumimoji="1" lang="en-US" altLang="ja-JP" sz="11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kumimoji="1" lang="en-US" altLang="ja-JP"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1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xung</a:t>
            </a:r>
            <a:r>
              <a:rPr kumimoji="1" lang="en-US" altLang="ja-JP"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quanh</a:t>
            </a:r>
            <a:r>
              <a:rPr kumimoji="1" lang="vi-VN" altLang="ja-JP"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khi mưa lớn</a:t>
            </a:r>
            <a:r>
              <a:rPr kumimoji="1" lang="en-US" altLang="ja-JP"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en-US" altLang="ja-JP" sz="11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kumimoji="1" lang="en-US" altLang="ja-JP"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1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chuyện</a:t>
            </a:r>
            <a:r>
              <a:rPr kumimoji="1" lang="en-US" altLang="ja-JP"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1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kumimoji="1" lang="en-US" altLang="ja-JP"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1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quá</a:t>
            </a:r>
            <a:r>
              <a:rPr kumimoji="1" lang="en-US" altLang="ja-JP"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1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khứ</a:t>
            </a:r>
            <a:r>
              <a:rPr kumimoji="1" lang="en-US" altLang="ja-JP"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v.v.</a:t>
            </a:r>
            <a:r>
              <a:rPr kumimoji="1" lang="ja-JP" altLang="en-US"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en-US" altLang="ja-JP" sz="11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vi-VN" altLang="ja-JP" sz="1100">
                <a:solidFill>
                  <a:schemeClr val="tx1"/>
                </a:solidFill>
              </a:rPr>
              <a:t>Ví dụ: Sẽ rất nguy hiểm nếu nước ngập đường.</a:t>
            </a:r>
          </a:p>
          <a:p>
            <a:r>
              <a:rPr kumimoji="1" lang="vi-VN" altLang="ja-JP" sz="1100">
                <a:solidFill>
                  <a:schemeClr val="tx1"/>
                </a:solidFill>
              </a:rPr>
              <a:t>           Sẽ rất nguy hiểm nếu nước thung lũng từ trên núi bắt đầu chảy theo hướng khác so với bình thường.</a:t>
            </a:r>
          </a:p>
          <a:p>
            <a:r>
              <a:rPr kumimoji="1" lang="vi-VN" altLang="ja-JP" sz="1100">
                <a:solidFill>
                  <a:schemeClr val="tx1"/>
                </a:solidFill>
              </a:rPr>
              <a:t>           Nếu vượt qua vạch vàng trên bờ kè...</a:t>
            </a:r>
            <a:endParaRPr kumimoji="1" lang="en-US" altLang="ja-JP" sz="1100">
              <a:solidFill>
                <a:schemeClr val="tx1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40E23C8-E8F0-213A-E1FF-F0DAC4DE9147}"/>
              </a:ext>
            </a:extLst>
          </p:cNvPr>
          <p:cNvSpPr/>
          <p:nvPr/>
        </p:nvSpPr>
        <p:spPr>
          <a:xfrm>
            <a:off x="256192" y="4762480"/>
            <a:ext cx="4346117" cy="18217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vi-VN" altLang="ja-JP" sz="1600">
                <a:solidFill>
                  <a:schemeClr val="tx1"/>
                </a:solidFill>
              </a:rPr>
              <a:t>Hành động của người dân, bạn bè, v.v.</a:t>
            </a:r>
          </a:p>
          <a:p>
            <a:r>
              <a:rPr kumimoji="1" lang="vi-VN" altLang="ja-JP" sz="1050">
                <a:solidFill>
                  <a:schemeClr val="tx1"/>
                </a:solidFill>
              </a:rPr>
              <a:t>Ví dụ: Nếu có lệnh sơ tán trong khu vực...</a:t>
            </a:r>
          </a:p>
          <a:p>
            <a:r>
              <a:rPr kumimoji="1" lang="vi-VN" altLang="ja-JP" sz="1050">
                <a:solidFill>
                  <a:schemeClr val="tx1"/>
                </a:solidFill>
              </a:rPr>
              <a:t>          Nếu bạn nhận được cuộc gọi từ người quen yêu cầu sơ tán...</a:t>
            </a:r>
          </a:p>
          <a:p>
            <a:r>
              <a:rPr kumimoji="1" lang="vi-VN" altLang="ja-JP" sz="1050">
                <a:solidFill>
                  <a:schemeClr val="tx1"/>
                </a:solidFill>
              </a:rPr>
              <a:t>          Nếu mất điện trong khu vực, xe cảnh sát đến và kêu gọi sơ tán...</a:t>
            </a:r>
            <a:endParaRPr kumimoji="1" lang="en-US" altLang="ja-JP" sz="1200">
              <a:solidFill>
                <a:schemeClr val="tx1"/>
              </a:solidFill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ECC406E-7BAA-13DA-1974-425736E93290}"/>
              </a:ext>
            </a:extLst>
          </p:cNvPr>
          <p:cNvSpPr/>
          <p:nvPr/>
        </p:nvSpPr>
        <p:spPr>
          <a:xfrm>
            <a:off x="4998890" y="6025598"/>
            <a:ext cx="4653634" cy="53366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vi-VN" altLang="ja-JP" sz="1600" b="1" i="1">
                <a:solidFill>
                  <a:srgbClr val="C00000"/>
                </a:solidFill>
              </a:rPr>
              <a:t>Lưu ý: Đây là những thông tin tham khảo trong quá trình sơ tán</a:t>
            </a:r>
            <a:r>
              <a:rPr kumimoji="1" lang="en-US" altLang="ja-JP" sz="1600" b="1" i="1">
                <a:solidFill>
                  <a:srgbClr val="C00000"/>
                </a:solidFill>
              </a:rPr>
              <a:t>, </a:t>
            </a:r>
            <a:r>
              <a:rPr kumimoji="1" lang="vi-VN" altLang="ja-JP" sz="1600" b="1" i="1">
                <a:solidFill>
                  <a:srgbClr val="C00000"/>
                </a:solidFill>
              </a:rPr>
              <a:t>không nhất thiết phải là tiêu chuẩn sơ tán an toàn.</a:t>
            </a:r>
            <a:endParaRPr kumimoji="1" lang="ja-JP" altLang="en-US" sz="1600" b="1" i="1">
              <a:solidFill>
                <a:srgbClr val="C00000"/>
              </a:solidFill>
            </a:endParaRPr>
          </a:p>
        </p:txBody>
      </p:sp>
      <p:sp>
        <p:nvSpPr>
          <p:cNvPr id="9" name="大かっこ 8">
            <a:extLst>
              <a:ext uri="{FF2B5EF4-FFF2-40B4-BE49-F238E27FC236}">
                <a16:creationId xmlns:a16="http://schemas.microsoft.com/office/drawing/2014/main" id="{158269ED-CAAA-DFB7-66B8-2B2C7D3CE13B}"/>
              </a:ext>
            </a:extLst>
          </p:cNvPr>
          <p:cNvSpPr/>
          <p:nvPr/>
        </p:nvSpPr>
        <p:spPr>
          <a:xfrm>
            <a:off x="384048" y="2802169"/>
            <a:ext cx="4102965" cy="833822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大かっこ 9">
            <a:extLst>
              <a:ext uri="{FF2B5EF4-FFF2-40B4-BE49-F238E27FC236}">
                <a16:creationId xmlns:a16="http://schemas.microsoft.com/office/drawing/2014/main" id="{69B71507-ABF5-4942-05F7-FDB1894E5972}"/>
              </a:ext>
            </a:extLst>
          </p:cNvPr>
          <p:cNvSpPr/>
          <p:nvPr/>
        </p:nvSpPr>
        <p:spPr>
          <a:xfrm>
            <a:off x="331796" y="5619459"/>
            <a:ext cx="4102965" cy="833822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F2D97E14-1F7E-9F55-9E75-9C6733C28AD1}"/>
              </a:ext>
            </a:extLst>
          </p:cNvPr>
          <p:cNvSpPr/>
          <p:nvPr/>
        </p:nvSpPr>
        <p:spPr>
          <a:xfrm>
            <a:off x="5092892" y="3047070"/>
            <a:ext cx="4288692" cy="533666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600" b="1"/>
              <a:t>(</a:t>
            </a:r>
            <a:r>
              <a:rPr kumimoji="1" lang="en-US" altLang="ja-JP" sz="1600" b="1" err="1"/>
              <a:t>Tham</a:t>
            </a:r>
            <a:r>
              <a:rPr kumimoji="1" lang="en-US" altLang="ja-JP" sz="1600" b="1"/>
              <a:t> </a:t>
            </a:r>
            <a:r>
              <a:rPr kumimoji="1" lang="en-US" altLang="ja-JP" sz="1600" b="1" err="1"/>
              <a:t>khảo</a:t>
            </a:r>
            <a:r>
              <a:rPr kumimoji="1" lang="en-US" altLang="ja-JP" sz="1600" b="1"/>
              <a:t>) </a:t>
            </a:r>
            <a:r>
              <a:rPr kumimoji="1" lang="en-US" altLang="ja-JP" sz="1600" b="1" err="1"/>
              <a:t>Thông</a:t>
            </a:r>
            <a:r>
              <a:rPr kumimoji="1" lang="en-US" altLang="ja-JP" sz="1600" b="1"/>
              <a:t> tin </a:t>
            </a:r>
            <a:r>
              <a:rPr kumimoji="1" lang="en-US" altLang="ja-JP" sz="1600" b="1" err="1"/>
              <a:t>dự</a:t>
            </a:r>
            <a:r>
              <a:rPr kumimoji="1" lang="en-US" altLang="ja-JP" sz="1600" b="1"/>
              <a:t> </a:t>
            </a:r>
            <a:r>
              <a:rPr kumimoji="1" lang="en-US" altLang="ja-JP" sz="1600" b="1" err="1"/>
              <a:t>báo</a:t>
            </a:r>
            <a:endParaRPr kumimoji="1" lang="ja-JP" altLang="en-US" sz="1600" b="1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A138118-954C-0DD7-EE4D-BB663743E009}"/>
              </a:ext>
            </a:extLst>
          </p:cNvPr>
          <p:cNvSpPr/>
          <p:nvPr/>
        </p:nvSpPr>
        <p:spPr>
          <a:xfrm>
            <a:off x="7934326" y="3107757"/>
            <a:ext cx="1389386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000" err="1"/>
              <a:t>Kiểm</a:t>
            </a:r>
            <a:r>
              <a:rPr kumimoji="1" lang="en-US" altLang="ja-JP" sz="1000"/>
              <a:t> </a:t>
            </a:r>
            <a:r>
              <a:rPr kumimoji="1" lang="en-US" altLang="ja-JP" sz="1000" err="1"/>
              <a:t>tra</a:t>
            </a:r>
            <a:r>
              <a:rPr kumimoji="1" lang="en-US" altLang="ja-JP" sz="1000"/>
              <a:t> </a:t>
            </a:r>
            <a:r>
              <a:rPr kumimoji="1" lang="en-US" altLang="ja-JP" sz="1000" err="1"/>
              <a:t>xem</a:t>
            </a:r>
            <a:r>
              <a:rPr kumimoji="1" lang="en-US" altLang="ja-JP" sz="1000"/>
              <a:t> </a:t>
            </a:r>
            <a:r>
              <a:rPr kumimoji="1" lang="en-US" altLang="ja-JP" sz="1000" err="1"/>
              <a:t>có</a:t>
            </a:r>
            <a:r>
              <a:rPr kumimoji="1" lang="en-US" altLang="ja-JP" sz="1000"/>
              <a:t> </a:t>
            </a:r>
            <a:r>
              <a:rPr kumimoji="1" lang="en-US" altLang="ja-JP" sz="1000" err="1"/>
              <a:t>thông</a:t>
            </a:r>
            <a:r>
              <a:rPr kumimoji="1" lang="en-US" altLang="ja-JP" sz="1000"/>
              <a:t> tin </a:t>
            </a:r>
            <a:r>
              <a:rPr kumimoji="1" lang="en-US" altLang="ja-JP" sz="1000" err="1"/>
              <a:t>dự</a:t>
            </a:r>
            <a:r>
              <a:rPr kumimoji="1" lang="en-US" altLang="ja-JP" sz="1000"/>
              <a:t> </a:t>
            </a:r>
            <a:r>
              <a:rPr kumimoji="1" lang="en-US" altLang="ja-JP" sz="1000" err="1"/>
              <a:t>báo</a:t>
            </a:r>
            <a:r>
              <a:rPr kumimoji="1" lang="en-US" altLang="ja-JP" sz="1000"/>
              <a:t> </a:t>
            </a:r>
            <a:r>
              <a:rPr kumimoji="1" lang="en-US" altLang="ja-JP" sz="1000" err="1"/>
              <a:t>nào</a:t>
            </a:r>
            <a:r>
              <a:rPr kumimoji="1" lang="en-US" altLang="ja-JP" sz="1000"/>
              <a:t> </a:t>
            </a:r>
            <a:r>
              <a:rPr kumimoji="1" lang="en-US" altLang="ja-JP" sz="1000" err="1"/>
              <a:t>không</a:t>
            </a:r>
            <a:r>
              <a:rPr kumimoji="1" lang="en-US" altLang="ja-JP" sz="1000"/>
              <a:t>.</a:t>
            </a:r>
            <a:endParaRPr kumimoji="1" lang="ja-JP" altLang="en-US" sz="100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D4F3A845-63F1-3092-28CB-D08B7832E653}"/>
              </a:ext>
            </a:extLst>
          </p:cNvPr>
          <p:cNvSpPr/>
          <p:nvPr/>
        </p:nvSpPr>
        <p:spPr>
          <a:xfrm>
            <a:off x="4796673" y="3756285"/>
            <a:ext cx="5089999" cy="21829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☑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kumimoji="1" lang="vi-VN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ư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ợng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kumimoji="1" lang="vi-VN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ư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□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Mực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</a:t>
            </a:r>
            <a:r>
              <a:rPr kumimoji="1" lang="vi-VN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ư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ớc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□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</a:t>
            </a:r>
            <a:r>
              <a:rPr kumimoji="1" lang="vi-VN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ư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ợng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mưa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đất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□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Mức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thuỷ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triều</a:t>
            </a:r>
            <a:endParaRPr kumimoji="1" lang="en-US" altLang="ja-JP" sz="9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     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Địa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</a:t>
            </a:r>
            <a:r>
              <a:rPr kumimoji="1" lang="vi-VN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 phố 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Ikeda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　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80mm 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Cấp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cảnh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  <a:p>
            <a:endParaRPr kumimoji="1" lang="en-US" altLang="ja-JP" sz="9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1" lang="en-US" altLang="ja-JP" sz="9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</a:t>
            </a:r>
            <a:r>
              <a:rPr kumimoji="1" lang="vi-VN" altLang="ja-JP" sz="900">
                <a:solidFill>
                  <a:schemeClr val="tx1"/>
                </a:solidFill>
                <a:cs typeface="Arial" panose="020B0604020202020204" pitchFamily="34" charset="0"/>
              </a:rPr>
              <a:t>ư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ợng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kumimoji="1" lang="vi-VN" altLang="ja-JP" sz="900">
                <a:solidFill>
                  <a:schemeClr val="tx1"/>
                </a:solidFill>
                <a:cs typeface="Arial" panose="020B0604020202020204" pitchFamily="34" charset="0"/>
              </a:rPr>
              <a:t>ư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□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Mực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</a:t>
            </a:r>
            <a:r>
              <a:rPr kumimoji="1" lang="vi-VN" altLang="ja-JP" sz="900">
                <a:solidFill>
                  <a:schemeClr val="tx1"/>
                </a:solidFill>
                <a:cs typeface="Arial" panose="020B0604020202020204" pitchFamily="34" charset="0"/>
              </a:rPr>
              <a:t>ư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ớc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□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</a:t>
            </a:r>
            <a:r>
              <a:rPr kumimoji="1" lang="vi-VN" altLang="ja-JP" sz="900">
                <a:solidFill>
                  <a:schemeClr val="tx1"/>
                </a:solidFill>
                <a:cs typeface="Arial" panose="020B0604020202020204" pitchFamily="34" charset="0"/>
              </a:rPr>
              <a:t>ư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ợng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mưa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đất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□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Mức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thuỷ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triều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Địa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　　　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　　　　　　　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Cấp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cảnh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</a:t>
            </a:r>
            <a:endParaRPr kumimoji="1" lang="en-US" altLang="ja-JP" sz="9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</a:t>
            </a:r>
            <a:r>
              <a:rPr kumimoji="1" lang="vi-VN" altLang="ja-JP" sz="900">
                <a:solidFill>
                  <a:schemeClr val="tx1"/>
                </a:solidFill>
                <a:cs typeface="Arial" panose="020B0604020202020204" pitchFamily="34" charset="0"/>
              </a:rPr>
              <a:t>ư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ợng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kumimoji="1" lang="vi-VN" altLang="ja-JP" sz="900">
                <a:solidFill>
                  <a:schemeClr val="tx1"/>
                </a:solidFill>
                <a:cs typeface="Arial" panose="020B0604020202020204" pitchFamily="34" charset="0"/>
              </a:rPr>
              <a:t>ư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□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Mực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</a:t>
            </a:r>
            <a:r>
              <a:rPr kumimoji="1" lang="vi-VN" altLang="ja-JP" sz="900">
                <a:solidFill>
                  <a:schemeClr val="tx1"/>
                </a:solidFill>
                <a:cs typeface="Arial" panose="020B0604020202020204" pitchFamily="34" charset="0"/>
              </a:rPr>
              <a:t>ư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ớc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□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</a:t>
            </a:r>
            <a:r>
              <a:rPr kumimoji="1" lang="vi-VN" altLang="ja-JP" sz="900">
                <a:solidFill>
                  <a:schemeClr val="tx1"/>
                </a:solidFill>
                <a:cs typeface="Arial" panose="020B0604020202020204" pitchFamily="34" charset="0"/>
              </a:rPr>
              <a:t>ư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ợng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mưa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đất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□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Mức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thuỷ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triều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Địa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　　　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　　　　　　　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Cấp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cảnh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</a:t>
            </a:r>
            <a:endParaRPr kumimoji="1" lang="en-US" altLang="ja-JP" sz="9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</a:t>
            </a:r>
            <a:r>
              <a:rPr kumimoji="1" lang="vi-VN" altLang="ja-JP" sz="900">
                <a:solidFill>
                  <a:schemeClr val="tx1"/>
                </a:solidFill>
                <a:cs typeface="Arial" panose="020B0604020202020204" pitchFamily="34" charset="0"/>
              </a:rPr>
              <a:t>ư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ợng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kumimoji="1" lang="vi-VN" altLang="ja-JP" sz="900">
                <a:solidFill>
                  <a:schemeClr val="tx1"/>
                </a:solidFill>
                <a:cs typeface="Arial" panose="020B0604020202020204" pitchFamily="34" charset="0"/>
              </a:rPr>
              <a:t>ư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□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Mực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</a:t>
            </a:r>
            <a:r>
              <a:rPr kumimoji="1" lang="vi-VN" altLang="ja-JP" sz="900">
                <a:solidFill>
                  <a:schemeClr val="tx1"/>
                </a:solidFill>
                <a:cs typeface="Arial" panose="020B0604020202020204" pitchFamily="34" charset="0"/>
              </a:rPr>
              <a:t>ư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ớc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□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</a:t>
            </a:r>
            <a:r>
              <a:rPr kumimoji="1" lang="vi-VN" altLang="ja-JP" sz="900">
                <a:solidFill>
                  <a:schemeClr val="tx1"/>
                </a:solidFill>
                <a:cs typeface="Arial" panose="020B0604020202020204" pitchFamily="34" charset="0"/>
              </a:rPr>
              <a:t>ư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ợng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mưa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đất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□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Mức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thuỷ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triều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Địa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　　　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　　　　　　　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Cấp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cảnh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9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kumimoji="1" lang="en-US" altLang="ja-JP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</a:t>
            </a:r>
            <a:endParaRPr kumimoji="1" lang="en-US" altLang="ja-JP" sz="9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1" lang="en-US" altLang="ja-JP" sz="9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613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4E81DDFE-4096-4478-B1C6-306AC123B9DB}"/>
              </a:ext>
            </a:extLst>
          </p:cNvPr>
          <p:cNvSpPr/>
          <p:nvPr/>
        </p:nvSpPr>
        <p:spPr>
          <a:xfrm>
            <a:off x="5069485" y="4079291"/>
            <a:ext cx="4394589" cy="53366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/>
              <a:t>④</a:t>
            </a:r>
            <a:r>
              <a:rPr kumimoji="1" lang="vi-VN" altLang="ja-JP" sz="1600" b="1"/>
              <a:t> Còn việc hợp tác với người dân địa phương trong quá trình sơ tán thì sao</a:t>
            </a:r>
            <a:r>
              <a:rPr kumimoji="1" lang="ja-JP" altLang="en-US" sz="1600" b="1"/>
              <a:t>？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40DB519E-6DE3-4147-88A2-EDD99B826543}"/>
              </a:ext>
            </a:extLst>
          </p:cNvPr>
          <p:cNvSpPr/>
          <p:nvPr/>
        </p:nvSpPr>
        <p:spPr>
          <a:xfrm>
            <a:off x="256193" y="4069355"/>
            <a:ext cx="4288692" cy="533666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/>
              <a:t>②</a:t>
            </a:r>
            <a:r>
              <a:rPr kumimoji="1" lang="vi-VN" altLang="ja-JP" sz="1600" b="1"/>
              <a:t>Công việc và chức vụ nào sẽ ảnh hưởng đến thời gian sơ tán</a:t>
            </a:r>
            <a:r>
              <a:rPr kumimoji="1" lang="ja-JP" altLang="en-US" sz="1600" b="1"/>
              <a:t>？</a:t>
            </a: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B1F10BBA-6EE4-4097-B684-FD6BE03AAB34}"/>
              </a:ext>
            </a:extLst>
          </p:cNvPr>
          <p:cNvSpPr/>
          <p:nvPr/>
        </p:nvSpPr>
        <p:spPr>
          <a:xfrm>
            <a:off x="264321" y="1235680"/>
            <a:ext cx="4280564" cy="533666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/>
              <a:t>①</a:t>
            </a:r>
            <a:r>
              <a:rPr kumimoji="1" lang="en-US" altLang="ja-JP" sz="1600" b="1" err="1">
                <a:latin typeface="Arial" panose="020B0604020202020204" pitchFamily="34" charset="0"/>
                <a:cs typeface="Arial" panose="020B0604020202020204" pitchFamily="34" charset="0"/>
              </a:rPr>
              <a:t>Hoàn</a:t>
            </a:r>
            <a:r>
              <a:rPr kumimoji="1" lang="en-US" altLang="ja-JP" sz="16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600" b="1" err="1">
                <a:latin typeface="Arial" panose="020B0604020202020204" pitchFamily="34" charset="0"/>
                <a:cs typeface="Arial" panose="020B0604020202020204" pitchFamily="34" charset="0"/>
              </a:rPr>
              <a:t>cảnh</a:t>
            </a:r>
            <a:r>
              <a:rPr kumimoji="1" lang="en-US" altLang="ja-JP" sz="16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600" b="1" err="1">
                <a:latin typeface="Arial" panose="020B0604020202020204" pitchFamily="34" charset="0"/>
                <a:cs typeface="Arial" panose="020B0604020202020204" pitchFamily="34" charset="0"/>
              </a:rPr>
              <a:t>gia</a:t>
            </a:r>
            <a:r>
              <a:rPr kumimoji="1" lang="en-US" altLang="ja-JP" sz="16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600" b="1" err="1">
                <a:latin typeface="Arial" panose="020B0604020202020204" pitchFamily="34" charset="0"/>
                <a:cs typeface="Arial" panose="020B0604020202020204" pitchFamily="34" charset="0"/>
              </a:rPr>
              <a:t>đình</a:t>
            </a:r>
            <a:r>
              <a:rPr kumimoji="1" lang="en-US" altLang="ja-JP" sz="16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600" b="1" err="1">
                <a:latin typeface="Arial" panose="020B0604020202020204" pitchFamily="34" charset="0"/>
                <a:cs typeface="Arial" panose="020B0604020202020204" pitchFamily="34" charset="0"/>
              </a:rPr>
              <a:t>ảnh</a:t>
            </a:r>
            <a:r>
              <a:rPr kumimoji="1" lang="en-US" altLang="ja-JP" sz="1600" b="1">
                <a:latin typeface="Arial" panose="020B0604020202020204" pitchFamily="34" charset="0"/>
                <a:cs typeface="Arial" panose="020B0604020202020204" pitchFamily="34" charset="0"/>
              </a:rPr>
              <a:t> h</a:t>
            </a:r>
            <a:r>
              <a:rPr kumimoji="1" lang="vi-VN" altLang="ja-JP" sz="1600" b="1">
                <a:latin typeface="Arial" panose="020B0604020202020204" pitchFamily="34" charset="0"/>
                <a:cs typeface="Arial" panose="020B0604020202020204" pitchFamily="34" charset="0"/>
              </a:rPr>
              <a:t>ư</a:t>
            </a:r>
            <a:r>
              <a:rPr kumimoji="1" lang="en-US" altLang="ja-JP" sz="1600" b="1" err="1">
                <a:latin typeface="Arial" panose="020B0604020202020204" pitchFamily="34" charset="0"/>
                <a:cs typeface="Arial" panose="020B0604020202020204" pitchFamily="34" charset="0"/>
              </a:rPr>
              <a:t>ởng</a:t>
            </a:r>
            <a:r>
              <a:rPr kumimoji="1" lang="en-US" altLang="ja-JP" sz="16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600" b="1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kumimoji="1" lang="en-US" altLang="ja-JP" sz="16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600" b="1" err="1"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kumimoji="1" lang="en-US" altLang="ja-JP" sz="16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600" b="1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kumimoji="1" lang="en-US" altLang="ja-JP" sz="16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600" b="1" err="1">
                <a:latin typeface="Arial" panose="020B0604020202020204" pitchFamily="34" charset="0"/>
                <a:cs typeface="Arial" panose="020B0604020202020204" pitchFamily="34" charset="0"/>
              </a:rPr>
              <a:t>sơ</a:t>
            </a:r>
            <a:r>
              <a:rPr kumimoji="1" lang="en-US" altLang="ja-JP" sz="16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600" b="1" err="1">
                <a:latin typeface="Arial" panose="020B0604020202020204" pitchFamily="34" charset="0"/>
                <a:cs typeface="Arial" panose="020B0604020202020204" pitchFamily="34" charset="0"/>
              </a:rPr>
              <a:t>tán</a:t>
            </a:r>
            <a:r>
              <a:rPr kumimoji="1" lang="ja-JP" altLang="en-US" sz="1600" b="1">
                <a:latin typeface="Arial" panose="020B0604020202020204" pitchFamily="34" charset="0"/>
                <a:cs typeface="Arial" panose="020B0604020202020204" pitchFamily="34" charset="0"/>
              </a:rPr>
              <a:t>？</a:t>
            </a:r>
            <a:endParaRPr kumimoji="1" lang="en-US" altLang="ja-JP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FA9351C-57D4-473B-8C4D-323E271709E9}"/>
              </a:ext>
            </a:extLst>
          </p:cNvPr>
          <p:cNvSpPr/>
          <p:nvPr/>
        </p:nvSpPr>
        <p:spPr>
          <a:xfrm>
            <a:off x="0" y="62593"/>
            <a:ext cx="9615948" cy="653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vi-VN" altLang="ja-JP" sz="2400" b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Bước 3: Tiến hành sơ tán và hợp tác</a:t>
            </a:r>
          </a:p>
          <a:p>
            <a:pPr algn="ctr"/>
            <a:r>
              <a:rPr kumimoji="1" lang="vi-VN" altLang="ja-JP" sz="2400" b="1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với những người xung quanh</a:t>
            </a:r>
            <a:endParaRPr kumimoji="1" lang="ja-JP" altLang="en-US" sz="2400" b="1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5F8DEEFF-BC65-4368-97EA-6A2335F1A48B}"/>
              </a:ext>
            </a:extLst>
          </p:cNvPr>
          <p:cNvSpPr/>
          <p:nvPr/>
        </p:nvSpPr>
        <p:spPr>
          <a:xfrm>
            <a:off x="183041" y="733915"/>
            <a:ext cx="9432895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vi-VN" altLang="ja-JP" sz="1400" i="1"/>
              <a:t>Nếu bạn có lý do phải sơ tán sớm hoặc cần sự hợp tác của bạn bè, người dân địa phương, vui lòng điền từ ① đến ④.</a:t>
            </a:r>
            <a:endParaRPr kumimoji="1" lang="ja-JP" altLang="en-US" sz="1400" i="1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F47023E-8141-65C6-882B-100A20E30C54}"/>
              </a:ext>
            </a:extLst>
          </p:cNvPr>
          <p:cNvSpPr/>
          <p:nvPr/>
        </p:nvSpPr>
        <p:spPr>
          <a:xfrm>
            <a:off x="247048" y="1907920"/>
            <a:ext cx="4361523" cy="190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200">
                <a:solidFill>
                  <a:schemeClr val="tx1"/>
                </a:solidFill>
              </a:rPr>
              <a:t>□</a:t>
            </a:r>
            <a:r>
              <a:rPr kumimoji="1" lang="en-US" altLang="ja-JP" sz="1200">
                <a:solidFill>
                  <a:schemeClr val="tx1"/>
                </a:solidFill>
              </a:rPr>
              <a:t> </a:t>
            </a:r>
            <a:r>
              <a:rPr kumimoji="1" lang="vi-VN" altLang="ja-JP" sz="1200">
                <a:solidFill>
                  <a:schemeClr val="tx1"/>
                </a:solidFill>
              </a:rPr>
              <a:t>Hoàn cảnh gia đình</a:t>
            </a:r>
            <a:r>
              <a:rPr kumimoji="1" lang="ja-JP" altLang="en-US" sz="1200">
                <a:solidFill>
                  <a:schemeClr val="tx1"/>
                </a:solidFill>
              </a:rPr>
              <a:t>（</a:t>
            </a:r>
            <a:r>
              <a:rPr kumimoji="1" lang="vi-VN" altLang="ja-JP" sz="1200">
                <a:solidFill>
                  <a:schemeClr val="tx1"/>
                </a:solidFill>
              </a:rPr>
              <a:t>vd</a:t>
            </a:r>
            <a:r>
              <a:rPr kumimoji="1" lang="en-US" altLang="ja-JP" sz="1200">
                <a:solidFill>
                  <a:schemeClr val="tx1"/>
                </a:solidFill>
              </a:rPr>
              <a:t>: </a:t>
            </a:r>
            <a:r>
              <a:rPr kumimoji="1" lang="vi-VN" altLang="ja-JP" sz="1200">
                <a:solidFill>
                  <a:schemeClr val="tx1"/>
                </a:solidFill>
              </a:rPr>
              <a:t>cụ bà 80 tuổi</a:t>
            </a:r>
            <a:r>
              <a:rPr kumimoji="1" lang="ja-JP" altLang="en-US" sz="1200">
                <a:solidFill>
                  <a:schemeClr val="tx1"/>
                </a:solidFill>
              </a:rPr>
              <a:t>）</a:t>
            </a:r>
            <a:endParaRPr kumimoji="1" lang="en-US" altLang="ja-JP" sz="1200">
              <a:solidFill>
                <a:schemeClr val="tx1"/>
              </a:solidFill>
            </a:endParaRPr>
          </a:p>
          <a:p>
            <a:r>
              <a:rPr kumimoji="1" lang="ja-JP" altLang="en-US" sz="1200">
                <a:solidFill>
                  <a:schemeClr val="tx1"/>
                </a:solidFill>
              </a:rPr>
              <a:t>□</a:t>
            </a:r>
            <a:r>
              <a:rPr kumimoji="1" lang="vi-VN" altLang="ja-JP" sz="1200">
                <a:solidFill>
                  <a:schemeClr val="tx1"/>
                </a:solidFill>
              </a:rPr>
              <a:t>Gặp nguy hiểm khi sơ tán</a:t>
            </a:r>
            <a:r>
              <a:rPr kumimoji="1" lang="ja-JP" altLang="en-US" sz="1200">
                <a:solidFill>
                  <a:schemeClr val="tx1"/>
                </a:solidFill>
              </a:rPr>
              <a:t>（</a:t>
            </a:r>
            <a:r>
              <a:rPr kumimoji="1" lang="vi-VN" altLang="ja-JP" sz="1200">
                <a:solidFill>
                  <a:schemeClr val="tx1"/>
                </a:solidFill>
              </a:rPr>
              <a:t>vd</a:t>
            </a:r>
            <a:r>
              <a:rPr kumimoji="1" lang="en-US" altLang="ja-JP" sz="1200">
                <a:solidFill>
                  <a:schemeClr val="tx1"/>
                </a:solidFill>
              </a:rPr>
              <a:t>: </a:t>
            </a:r>
            <a:r>
              <a:rPr kumimoji="1" lang="vi-VN" altLang="ja-JP" sz="1200">
                <a:solidFill>
                  <a:schemeClr val="tx1"/>
                </a:solidFill>
              </a:rPr>
              <a:t>gặp sạt lở đất trên đường đi sơ tán</a:t>
            </a:r>
            <a:r>
              <a:rPr kumimoji="1" lang="ja-JP" altLang="en-US" sz="1200">
                <a:solidFill>
                  <a:schemeClr val="tx1"/>
                </a:solidFill>
              </a:rPr>
              <a:t>）</a:t>
            </a:r>
            <a:endParaRPr kumimoji="1" lang="en-US" altLang="ja-JP" sz="1200">
              <a:solidFill>
                <a:schemeClr val="tx1"/>
              </a:solidFill>
            </a:endParaRPr>
          </a:p>
          <a:p>
            <a:r>
              <a:rPr kumimoji="1" lang="ja-JP" altLang="en-US" sz="1200">
                <a:solidFill>
                  <a:schemeClr val="tx1"/>
                </a:solidFill>
              </a:rPr>
              <a:t>□</a:t>
            </a:r>
            <a:r>
              <a:rPr kumimoji="1" lang="vi-VN" altLang="ja-JP" sz="1200">
                <a:solidFill>
                  <a:schemeClr val="tx1"/>
                </a:solidFill>
              </a:rPr>
              <a:t>Phương thức sơ tán</a:t>
            </a:r>
            <a:r>
              <a:rPr kumimoji="1" lang="ja-JP" altLang="en-US" sz="1200">
                <a:solidFill>
                  <a:schemeClr val="tx1"/>
                </a:solidFill>
              </a:rPr>
              <a:t>（</a:t>
            </a:r>
            <a:r>
              <a:rPr kumimoji="1" lang="vi-VN" altLang="ja-JP" sz="1200">
                <a:solidFill>
                  <a:schemeClr val="tx1"/>
                </a:solidFill>
              </a:rPr>
              <a:t>vd: không có ô tô riêng</a:t>
            </a:r>
            <a:r>
              <a:rPr kumimoji="1" lang="ja-JP" altLang="en-US" sz="1200">
                <a:solidFill>
                  <a:schemeClr val="tx1"/>
                </a:solidFill>
              </a:rPr>
              <a:t>）</a:t>
            </a:r>
            <a:endParaRPr kumimoji="1" lang="en-US" altLang="ja-JP" sz="1200">
              <a:solidFill>
                <a:schemeClr val="tx1"/>
              </a:solidFill>
            </a:endParaRPr>
          </a:p>
          <a:p>
            <a:r>
              <a:rPr kumimoji="1" lang="ja-JP" altLang="en-US" sz="1200">
                <a:solidFill>
                  <a:schemeClr val="tx1"/>
                </a:solidFill>
              </a:rPr>
              <a:t>□</a:t>
            </a:r>
            <a:r>
              <a:rPr kumimoji="1" lang="vi-VN" altLang="ja-JP" sz="1200">
                <a:solidFill>
                  <a:schemeClr val="tx1"/>
                </a:solidFill>
              </a:rPr>
              <a:t>Khác</a:t>
            </a:r>
            <a:r>
              <a:rPr kumimoji="1" lang="ja-JP" altLang="en-US" sz="1200">
                <a:solidFill>
                  <a:schemeClr val="tx1"/>
                </a:solidFill>
              </a:rPr>
              <a:t>（　　　　　　　　　　　　　　　　　）</a:t>
            </a:r>
            <a:endParaRPr kumimoji="1" lang="en-US" altLang="ja-JP" sz="1200">
              <a:solidFill>
                <a:schemeClr val="tx1"/>
              </a:solidFill>
            </a:endParaRPr>
          </a:p>
          <a:p>
            <a:r>
              <a:rPr kumimoji="1" lang="ja-JP" altLang="en-US" sz="1200">
                <a:solidFill>
                  <a:schemeClr val="tx1"/>
                </a:solidFill>
              </a:rPr>
              <a:t>□</a:t>
            </a:r>
            <a:r>
              <a:rPr kumimoji="1" lang="vi-VN" altLang="ja-JP" sz="1200">
                <a:solidFill>
                  <a:schemeClr val="tx1"/>
                </a:solidFill>
              </a:rPr>
              <a:t>Không có gì đặc biệt</a:t>
            </a:r>
          </a:p>
          <a:p>
            <a:r>
              <a:rPr kumimoji="1" lang="vi-VN" altLang="ja-JP" sz="1200">
                <a:solidFill>
                  <a:schemeClr val="tx1"/>
                </a:solidFill>
              </a:rPr>
              <a:t>Sau khi lựa chọn các mục trên, cụ thể là gì?</a:t>
            </a:r>
            <a:endParaRPr kumimoji="1" lang="en-US" altLang="ja-JP" sz="1200">
              <a:solidFill>
                <a:schemeClr val="tx1"/>
              </a:solidFill>
            </a:endParaRPr>
          </a:p>
          <a:p>
            <a:endParaRPr kumimoji="1" lang="en-US" altLang="ja-JP" sz="1400">
              <a:solidFill>
                <a:schemeClr val="tx1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D0B56B3-8141-96B6-73D0-BD4103057D26}"/>
              </a:ext>
            </a:extLst>
          </p:cNvPr>
          <p:cNvSpPr/>
          <p:nvPr/>
        </p:nvSpPr>
        <p:spPr>
          <a:xfrm>
            <a:off x="247048" y="4769611"/>
            <a:ext cx="4361521" cy="19948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200">
                <a:solidFill>
                  <a:schemeClr val="tx1"/>
                </a:solidFill>
              </a:rPr>
              <a:t>□</a:t>
            </a:r>
            <a:r>
              <a:rPr kumimoji="1" lang="en-US" altLang="ja-JP" sz="1200">
                <a:solidFill>
                  <a:schemeClr val="tx1"/>
                </a:solidFill>
              </a:rPr>
              <a:t> </a:t>
            </a:r>
            <a:r>
              <a:rPr kumimoji="1" lang="vi-VN" altLang="ja-JP" sz="1200">
                <a:solidFill>
                  <a:schemeClr val="tx1"/>
                </a:solidFill>
              </a:rPr>
              <a:t>Các tình huống liên quan đến công việc</a:t>
            </a:r>
            <a:r>
              <a:rPr kumimoji="1" lang="ja-JP" altLang="en-US" sz="1200">
                <a:solidFill>
                  <a:schemeClr val="tx1"/>
                </a:solidFill>
              </a:rPr>
              <a:t>（</a:t>
            </a:r>
            <a:r>
              <a:rPr kumimoji="1" lang="vi-VN" altLang="ja-JP" sz="1200">
                <a:solidFill>
                  <a:schemeClr val="tx1"/>
                </a:solidFill>
              </a:rPr>
              <a:t>vd</a:t>
            </a:r>
            <a:r>
              <a:rPr kumimoji="1" lang="en-US" altLang="ja-JP" sz="1200">
                <a:solidFill>
                  <a:schemeClr val="tx1"/>
                </a:solidFill>
              </a:rPr>
              <a:t>: </a:t>
            </a:r>
            <a:r>
              <a:rPr kumimoji="1" lang="vi-VN" altLang="ja-JP" sz="1200">
                <a:solidFill>
                  <a:schemeClr val="tx1"/>
                </a:solidFill>
              </a:rPr>
              <a:t>công ty phải đối phó với mưa lớn</a:t>
            </a:r>
            <a:r>
              <a:rPr kumimoji="1" lang="ja-JP" altLang="en-US" sz="1200">
                <a:solidFill>
                  <a:schemeClr val="tx1"/>
                </a:solidFill>
              </a:rPr>
              <a:t>）</a:t>
            </a:r>
            <a:endParaRPr kumimoji="1" lang="en-US" altLang="ja-JP" sz="1200">
              <a:solidFill>
                <a:schemeClr val="tx1"/>
              </a:solidFill>
            </a:endParaRPr>
          </a:p>
          <a:p>
            <a:r>
              <a:rPr kumimoji="1" lang="ja-JP" altLang="en-US" sz="1200">
                <a:solidFill>
                  <a:schemeClr val="tx1"/>
                </a:solidFill>
              </a:rPr>
              <a:t>□</a:t>
            </a:r>
            <a:r>
              <a:rPr kumimoji="1" lang="vi-VN" altLang="ja-JP" sz="1200">
                <a:solidFill>
                  <a:schemeClr val="tx1"/>
                </a:solidFill>
              </a:rPr>
              <a:t>Trên cương vị của địa phương</a:t>
            </a:r>
            <a:r>
              <a:rPr kumimoji="1" lang="ja-JP" altLang="en-US" sz="1200">
                <a:solidFill>
                  <a:schemeClr val="tx1"/>
                </a:solidFill>
              </a:rPr>
              <a:t>（</a:t>
            </a:r>
            <a:r>
              <a:rPr kumimoji="1" lang="vi-VN" altLang="ja-JP" sz="1200">
                <a:solidFill>
                  <a:schemeClr val="tx1"/>
                </a:solidFill>
              </a:rPr>
              <a:t>vd</a:t>
            </a:r>
            <a:r>
              <a:rPr kumimoji="1" lang="en-US" altLang="ja-JP" sz="1200">
                <a:solidFill>
                  <a:schemeClr val="tx1"/>
                </a:solidFill>
              </a:rPr>
              <a:t>: </a:t>
            </a:r>
            <a:r>
              <a:rPr kumimoji="1" lang="vi-VN" altLang="ja-JP" sz="1200">
                <a:solidFill>
                  <a:schemeClr val="tx1"/>
                </a:solidFill>
              </a:rPr>
              <a:t>cần tập trung khi mưa lớn</a:t>
            </a:r>
            <a:r>
              <a:rPr kumimoji="1" lang="ja-JP" altLang="en-US" sz="1200">
                <a:solidFill>
                  <a:schemeClr val="tx1"/>
                </a:solidFill>
              </a:rPr>
              <a:t>）</a:t>
            </a:r>
            <a:endParaRPr kumimoji="1" lang="en-US" altLang="ja-JP" sz="1200">
              <a:solidFill>
                <a:schemeClr val="tx1"/>
              </a:solidFill>
            </a:endParaRPr>
          </a:p>
          <a:p>
            <a:r>
              <a:rPr kumimoji="1" lang="ja-JP" altLang="en-US" sz="1200">
                <a:solidFill>
                  <a:schemeClr val="tx1"/>
                </a:solidFill>
              </a:rPr>
              <a:t>□</a:t>
            </a:r>
            <a:r>
              <a:rPr kumimoji="1" lang="vi-VN" altLang="ja-JP" sz="1200">
                <a:solidFill>
                  <a:schemeClr val="tx1"/>
                </a:solidFill>
              </a:rPr>
              <a:t>Khác</a:t>
            </a:r>
            <a:r>
              <a:rPr kumimoji="1" lang="ja-JP" altLang="en-US" sz="1200">
                <a:solidFill>
                  <a:schemeClr val="tx1"/>
                </a:solidFill>
              </a:rPr>
              <a:t>（　　　　　　　　　　　　　　　　　）</a:t>
            </a:r>
            <a:endParaRPr kumimoji="1" lang="en-US" altLang="ja-JP" sz="1200">
              <a:solidFill>
                <a:schemeClr val="tx1"/>
              </a:solidFill>
            </a:endParaRPr>
          </a:p>
          <a:p>
            <a:r>
              <a:rPr kumimoji="1" lang="ja-JP" altLang="en-US" sz="1200">
                <a:solidFill>
                  <a:schemeClr val="tx1"/>
                </a:solidFill>
              </a:rPr>
              <a:t>□</a:t>
            </a:r>
            <a:r>
              <a:rPr kumimoji="1" lang="vi-VN" altLang="ja-JP" sz="1200">
                <a:solidFill>
                  <a:schemeClr val="tx1"/>
                </a:solidFill>
              </a:rPr>
              <a:t>Không có gì đặc biệt</a:t>
            </a:r>
          </a:p>
          <a:p>
            <a:r>
              <a:rPr kumimoji="1" lang="vi-VN" altLang="ja-JP" sz="1200">
                <a:solidFill>
                  <a:schemeClr val="tx1"/>
                </a:solidFill>
              </a:rPr>
              <a:t>Sau khi lựa chọn các mục trên, cụ thể là gì?</a:t>
            </a:r>
            <a:endParaRPr kumimoji="1" lang="en-US" altLang="ja-JP" sz="1200">
              <a:solidFill>
                <a:schemeClr val="tx1"/>
              </a:solidFill>
            </a:endParaRPr>
          </a:p>
          <a:p>
            <a:endParaRPr kumimoji="1" lang="en-US" altLang="ja-JP" sz="1400">
              <a:solidFill>
                <a:schemeClr val="tx1"/>
              </a:solidFill>
            </a:endParaRPr>
          </a:p>
          <a:p>
            <a:endParaRPr kumimoji="1" lang="en-US" altLang="ja-JP" sz="1400">
              <a:solidFill>
                <a:schemeClr val="tx1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6DDC7D2-C6D2-7520-09A4-38B1C560C8A9}"/>
              </a:ext>
            </a:extLst>
          </p:cNvPr>
          <p:cNvSpPr/>
          <p:nvPr/>
        </p:nvSpPr>
        <p:spPr>
          <a:xfrm>
            <a:off x="5069485" y="4804269"/>
            <a:ext cx="4394593" cy="1960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vi-VN" altLang="ja-JP" sz="1200">
                <a:solidFill>
                  <a:schemeClr val="tx1"/>
                </a:solidFill>
              </a:rPr>
              <a:t>□Cần sự hỗ trợ của người dân địa phương và những người khác để sơ tán</a:t>
            </a:r>
          </a:p>
          <a:p>
            <a:r>
              <a:rPr kumimoji="1" lang="vi-VN" altLang="ja-JP" sz="1200">
                <a:solidFill>
                  <a:schemeClr val="tx1"/>
                </a:solidFill>
              </a:rPr>
              <a:t>□Tham gia các hoạt động của địa phương và giúp đỡ lẫn nhau trong quá trình sơ tán</a:t>
            </a:r>
          </a:p>
          <a:p>
            <a:r>
              <a:rPr kumimoji="1" lang="vi-VN" altLang="ja-JP" sz="1200">
                <a:solidFill>
                  <a:schemeClr val="tx1"/>
                </a:solidFill>
              </a:rPr>
              <a:t>□Khác (</a:t>
            </a:r>
            <a:r>
              <a:rPr kumimoji="1" lang="ja-JP" altLang="vi-VN" sz="1200">
                <a:solidFill>
                  <a:schemeClr val="tx1"/>
                </a:solidFill>
              </a:rPr>
              <a:t>　　　　　　　　　　　　　　</a:t>
            </a:r>
            <a:r>
              <a:rPr kumimoji="1" lang="vi-VN" altLang="ja-JP" sz="1200">
                <a:solidFill>
                  <a:schemeClr val="tx1"/>
                </a:solidFill>
              </a:rPr>
              <a:t>)</a:t>
            </a:r>
          </a:p>
          <a:p>
            <a:r>
              <a:rPr kumimoji="1" lang="vi-VN" altLang="ja-JP" sz="1200">
                <a:solidFill>
                  <a:schemeClr val="tx1"/>
                </a:solidFill>
              </a:rPr>
              <a:t>□Không có gì đặc biệt</a:t>
            </a:r>
          </a:p>
          <a:p>
            <a:r>
              <a:rPr kumimoji="1" lang="vi-VN" altLang="ja-JP" sz="1200">
                <a:solidFill>
                  <a:schemeClr val="tx1"/>
                </a:solidFill>
              </a:rPr>
              <a:t>Sau khi lựa chọn các mục trên, cụ thể là gì?</a:t>
            </a:r>
            <a:endParaRPr kumimoji="1" lang="en-US" altLang="ja-JP" sz="1200">
              <a:solidFill>
                <a:schemeClr val="tx1"/>
              </a:solidFill>
            </a:endParaRPr>
          </a:p>
          <a:p>
            <a:endParaRPr kumimoji="1" lang="en-US" altLang="ja-JP" sz="1400">
              <a:solidFill>
                <a:schemeClr val="tx1"/>
              </a:solidFill>
            </a:endParaRP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4312A13B-1220-202A-BFB6-52C43C23CD47}"/>
              </a:ext>
            </a:extLst>
          </p:cNvPr>
          <p:cNvCxnSpPr>
            <a:cxnSpLocks/>
          </p:cNvCxnSpPr>
          <p:nvPr/>
        </p:nvCxnSpPr>
        <p:spPr>
          <a:xfrm flipV="1">
            <a:off x="4782312" y="1199104"/>
            <a:ext cx="0" cy="5439741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AA2E6468-0F54-4AE7-30F9-7868F250833A}"/>
              </a:ext>
            </a:extLst>
          </p:cNvPr>
          <p:cNvSpPr/>
          <p:nvPr/>
        </p:nvSpPr>
        <p:spPr>
          <a:xfrm>
            <a:off x="5069485" y="1229626"/>
            <a:ext cx="4394589" cy="53366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/>
              <a:t>③</a:t>
            </a:r>
            <a:r>
              <a:rPr kumimoji="1" lang="vi-VN" altLang="ja-JP" b="1"/>
              <a:t> Việc hợp tác với bạn bè và người thân trong quá trình sơ tán thì sao?</a:t>
            </a:r>
            <a:r>
              <a:rPr kumimoji="1" lang="ja-JP" altLang="en-US" b="1"/>
              <a:t>？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870E5B2-D301-ADB9-D378-A19DB5AB6D87}"/>
              </a:ext>
            </a:extLst>
          </p:cNvPr>
          <p:cNvSpPr/>
          <p:nvPr/>
        </p:nvSpPr>
        <p:spPr>
          <a:xfrm>
            <a:off x="5061357" y="1912814"/>
            <a:ext cx="4394593" cy="19031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400">
                <a:solidFill>
                  <a:schemeClr val="tx1"/>
                </a:solidFill>
              </a:rPr>
              <a:t>□</a:t>
            </a:r>
            <a:r>
              <a:rPr kumimoji="1" lang="vi-VN" altLang="ja-JP" sz="1400">
                <a:solidFill>
                  <a:schemeClr val="tx1"/>
                </a:solidFill>
              </a:rPr>
              <a:t>Sơ tán đến nhà bạn bè hoặc người thân</a:t>
            </a:r>
          </a:p>
          <a:p>
            <a:r>
              <a:rPr kumimoji="1" lang="ja-JP" altLang="en-US" sz="1400">
                <a:solidFill>
                  <a:schemeClr val="tx1"/>
                </a:solidFill>
              </a:rPr>
              <a:t>□</a:t>
            </a:r>
            <a:r>
              <a:rPr kumimoji="1" lang="vi-VN" altLang="ja-JP" sz="1400">
                <a:solidFill>
                  <a:schemeClr val="tx1"/>
                </a:solidFill>
              </a:rPr>
              <a:t>Có người thân và bạn bè sẽ sơ tán cùng</a:t>
            </a:r>
          </a:p>
          <a:p>
            <a:r>
              <a:rPr kumimoji="1" lang="ja-JP" altLang="en-US" sz="1400">
                <a:solidFill>
                  <a:schemeClr val="tx1"/>
                </a:solidFill>
              </a:rPr>
              <a:t>□</a:t>
            </a:r>
            <a:r>
              <a:rPr kumimoji="1" lang="vi-VN" altLang="ja-JP" sz="1400">
                <a:solidFill>
                  <a:schemeClr val="tx1"/>
                </a:solidFill>
              </a:rPr>
              <a:t>Khác</a:t>
            </a:r>
            <a:r>
              <a:rPr kumimoji="1" lang="ja-JP" altLang="en-US" sz="1400">
                <a:solidFill>
                  <a:schemeClr val="tx1"/>
                </a:solidFill>
              </a:rPr>
              <a:t>（　　　　　　　　　　　　　　　　　）</a:t>
            </a:r>
            <a:endParaRPr kumimoji="1" lang="en-US" altLang="ja-JP" sz="1400">
              <a:solidFill>
                <a:schemeClr val="tx1"/>
              </a:solidFill>
            </a:endParaRPr>
          </a:p>
          <a:p>
            <a:r>
              <a:rPr kumimoji="1" lang="ja-JP" altLang="en-US" sz="1400">
                <a:solidFill>
                  <a:schemeClr val="tx1"/>
                </a:solidFill>
              </a:rPr>
              <a:t>□</a:t>
            </a:r>
            <a:r>
              <a:rPr kumimoji="1" lang="vi-VN" altLang="ja-JP" sz="1400">
                <a:solidFill>
                  <a:schemeClr val="tx1"/>
                </a:solidFill>
              </a:rPr>
              <a:t>Không có gì đặc biệt</a:t>
            </a:r>
          </a:p>
          <a:p>
            <a:r>
              <a:rPr kumimoji="1" lang="vi-VN" altLang="ja-JP" sz="1400">
                <a:solidFill>
                  <a:schemeClr val="tx1"/>
                </a:solidFill>
              </a:rPr>
              <a:t>Sau khi lựa chọn các mục trên, cụ thể là gì?</a:t>
            </a:r>
            <a:endParaRPr kumimoji="1" lang="en-US" altLang="ja-JP" sz="1400">
              <a:solidFill>
                <a:schemeClr val="tx1"/>
              </a:solidFill>
            </a:endParaRPr>
          </a:p>
        </p:txBody>
      </p:sp>
      <p:sp>
        <p:nvSpPr>
          <p:cNvPr id="3" name="大かっこ 2">
            <a:extLst>
              <a:ext uri="{FF2B5EF4-FFF2-40B4-BE49-F238E27FC236}">
                <a16:creationId xmlns:a16="http://schemas.microsoft.com/office/drawing/2014/main" id="{66D7CF0B-C06C-191E-C451-8E1371574914}"/>
              </a:ext>
            </a:extLst>
          </p:cNvPr>
          <p:cNvSpPr/>
          <p:nvPr/>
        </p:nvSpPr>
        <p:spPr>
          <a:xfrm>
            <a:off x="384048" y="3217819"/>
            <a:ext cx="4102965" cy="527031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大かっこ 11">
            <a:extLst>
              <a:ext uri="{FF2B5EF4-FFF2-40B4-BE49-F238E27FC236}">
                <a16:creationId xmlns:a16="http://schemas.microsoft.com/office/drawing/2014/main" id="{D5B08A29-7546-DCD7-DCD3-5666298F7349}"/>
              </a:ext>
            </a:extLst>
          </p:cNvPr>
          <p:cNvSpPr/>
          <p:nvPr/>
        </p:nvSpPr>
        <p:spPr>
          <a:xfrm>
            <a:off x="388731" y="6124085"/>
            <a:ext cx="4102965" cy="514760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大かっこ 12">
            <a:extLst>
              <a:ext uri="{FF2B5EF4-FFF2-40B4-BE49-F238E27FC236}">
                <a16:creationId xmlns:a16="http://schemas.microsoft.com/office/drawing/2014/main" id="{DC838503-92B0-6FF9-38E4-85243656E6DE}"/>
              </a:ext>
            </a:extLst>
          </p:cNvPr>
          <p:cNvSpPr/>
          <p:nvPr/>
        </p:nvSpPr>
        <p:spPr>
          <a:xfrm>
            <a:off x="5187399" y="3090806"/>
            <a:ext cx="4102965" cy="684000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大かっこ 18">
            <a:extLst>
              <a:ext uri="{FF2B5EF4-FFF2-40B4-BE49-F238E27FC236}">
                <a16:creationId xmlns:a16="http://schemas.microsoft.com/office/drawing/2014/main" id="{0FFD8E7D-092E-2E03-D49C-7FC45828C8F9}"/>
              </a:ext>
            </a:extLst>
          </p:cNvPr>
          <p:cNvSpPr/>
          <p:nvPr/>
        </p:nvSpPr>
        <p:spPr>
          <a:xfrm>
            <a:off x="5193430" y="6131917"/>
            <a:ext cx="4102965" cy="525547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8720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1883</TotalTime>
  <Words>1347</Words>
  <Application>Microsoft Office PowerPoint</Application>
  <PresentationFormat>A4 Paper (210x297 mm)</PresentationFormat>
  <Paragraphs>104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游ゴシック</vt:lpstr>
      <vt:lpstr>游ゴシック Light</vt:lpstr>
      <vt:lpstr>Arial</vt:lpstr>
      <vt:lpstr>Arial</vt:lpstr>
      <vt:lpstr>Calibri</vt:lpstr>
      <vt:lpstr>Calibri Light</vt:lpstr>
      <vt:lpstr>Wingdings</vt:lpstr>
      <vt:lpstr>Office テーマ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竹之内　健介</dc:creator>
  <cp:lastModifiedBy>Administrator</cp:lastModifiedBy>
  <cp:revision>219</cp:revision>
  <dcterms:created xsi:type="dcterms:W3CDTF">2023-08-09T05:48:00Z</dcterms:created>
  <dcterms:modified xsi:type="dcterms:W3CDTF">2024-07-30T00:12:31Z</dcterms:modified>
</cp:coreProperties>
</file>