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6"/>
  </p:notesMasterIdLst>
  <p:sldIdLst>
    <p:sldId id="259" r:id="rId2"/>
    <p:sldId id="262" r:id="rId3"/>
    <p:sldId id="261" r:id="rId4"/>
    <p:sldId id="260" r:id="rId5"/>
  </p:sldIdLst>
  <p:sldSz cx="9906000" cy="6858000" type="A4"/>
  <p:notesSz cx="6858000" cy="9144000"/>
  <p:custDataLst>
    <p:tags r:id="rId7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E1"/>
    <a:srgbClr val="E1FFEF"/>
    <a:srgbClr val="DFE7F5"/>
    <a:srgbClr val="FFF7F7"/>
    <a:srgbClr val="DCD70F"/>
    <a:srgbClr val="FFCCFF"/>
    <a:srgbClr val="CFCFC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73" autoAdjust="0"/>
    <p:restoredTop sz="88424" autoAdjust="0"/>
  </p:normalViewPr>
  <p:slideViewPr>
    <p:cSldViewPr snapToGrid="0">
      <p:cViewPr varScale="1">
        <p:scale>
          <a:sx n="94" d="100"/>
          <a:sy n="94" d="100"/>
        </p:scale>
        <p:origin x="24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tags" Target="tags/tag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BB6D690-5C1E-44C7-ABE6-5AB9624F96C0}" type="datetimeFigureOut">
              <a:rPr kumimoji="1" lang="ja-JP" altLang="en-US" smtClean="0"/>
              <a:t>2024/3/7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200150" y="1143000"/>
            <a:ext cx="44577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E23110B-9046-42F1-BB83-63AF97428F8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E23110B-9046-42F1-BB83-63AF97428F83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E23110B-9046-42F1-BB83-63AF97428F83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E23110B-9046-42F1-BB83-63AF97428F83}" type="slidenum">
              <a:rPr kumimoji="1" lang="ja-JP" altLang="en-US" smtClean="0"/>
              <a:t>3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E23110B-9046-42F1-BB83-63AF97428F83}" type="slidenum">
              <a:rPr kumimoji="1" lang="ja-JP" altLang="en-US" smtClean="0"/>
              <a:t>4</a:t>
            </a:fld>
            <a:endParaRPr kumimoji="1" lang="ja-JP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C946B0-AED7-4340-B36D-5BD106C80EE1}" type="datetimeFigureOut">
              <a:rPr kumimoji="1" lang="ja-JP" altLang="en-US" smtClean="0"/>
              <a:t>2024/3/7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115F7C-957A-48EA-B27A-7B2170C4CB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C946B0-AED7-4340-B36D-5BD106C80EE1}" type="datetimeFigureOut">
              <a:rPr kumimoji="1" lang="ja-JP" altLang="en-US" smtClean="0"/>
              <a:t>2024/3/7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115F7C-957A-48EA-B27A-7B2170C4CB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C946B0-AED7-4340-B36D-5BD106C80EE1}" type="datetimeFigureOut">
              <a:rPr kumimoji="1" lang="ja-JP" altLang="en-US" smtClean="0"/>
              <a:t>2024/3/7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115F7C-957A-48EA-B27A-7B2170C4CB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C946B0-AED7-4340-B36D-5BD106C80EE1}" type="datetimeFigureOut">
              <a:rPr kumimoji="1" lang="ja-JP" altLang="en-US" smtClean="0"/>
              <a:t>2024/3/7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115F7C-957A-48EA-B27A-7B2170C4CB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C946B0-AED7-4340-B36D-5BD106C80EE1}" type="datetimeFigureOut">
              <a:rPr kumimoji="1" lang="ja-JP" altLang="en-US" smtClean="0"/>
              <a:t>2024/3/7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115F7C-957A-48EA-B27A-7B2170C4CB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C946B0-AED7-4340-B36D-5BD106C80EE1}" type="datetimeFigureOut">
              <a:rPr kumimoji="1" lang="ja-JP" altLang="en-US" smtClean="0"/>
              <a:t>2024/3/7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115F7C-957A-48EA-B27A-7B2170C4CB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C946B0-AED7-4340-B36D-5BD106C80EE1}" type="datetimeFigureOut">
              <a:rPr kumimoji="1" lang="ja-JP" altLang="en-US" smtClean="0"/>
              <a:t>2024/3/7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115F7C-957A-48EA-B27A-7B2170C4CB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C946B0-AED7-4340-B36D-5BD106C80EE1}" type="datetimeFigureOut">
              <a:rPr kumimoji="1" lang="ja-JP" altLang="en-US" smtClean="0"/>
              <a:t>2024/3/7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115F7C-957A-48EA-B27A-7B2170C4CB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C946B0-AED7-4340-B36D-5BD106C80EE1}" type="datetimeFigureOut">
              <a:rPr kumimoji="1" lang="ja-JP" altLang="en-US" smtClean="0"/>
              <a:t>2024/3/7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115F7C-957A-48EA-B27A-7B2170C4CB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C946B0-AED7-4340-B36D-5BD106C80EE1}" type="datetimeFigureOut">
              <a:rPr kumimoji="1" lang="ja-JP" altLang="en-US" smtClean="0"/>
              <a:t>2024/3/7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115F7C-957A-48EA-B27A-7B2170C4CB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 hasCustomPrompt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C946B0-AED7-4340-B36D-5BD106C80EE1}" type="datetimeFigureOut">
              <a:rPr kumimoji="1" lang="ja-JP" altLang="en-US" smtClean="0"/>
              <a:t>2024/3/7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115F7C-957A-48EA-B27A-7B2170C4CB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C946B0-AED7-4340-B36D-5BD106C80EE1}" type="datetimeFigureOut">
              <a:rPr kumimoji="1" lang="ja-JP" altLang="en-US" smtClean="0"/>
              <a:t>2024/3/7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115F7C-957A-48EA-B27A-7B2170C4CB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正方形/長方形 39"/>
          <p:cNvSpPr/>
          <p:nvPr/>
        </p:nvSpPr>
        <p:spPr>
          <a:xfrm>
            <a:off x="0" y="0"/>
            <a:ext cx="9906000" cy="68580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aphicFrame>
        <p:nvGraphicFramePr>
          <p:cNvPr id="36" name="表 35"/>
          <p:cNvGraphicFramePr>
            <a:graphicFrameLocks noGrp="1"/>
          </p:cNvGraphicFramePr>
          <p:nvPr/>
        </p:nvGraphicFramePr>
        <p:xfrm>
          <a:off x="515779" y="1173941"/>
          <a:ext cx="4284819" cy="267593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8481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07387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000" dirty="0">
                          <a:latin typeface="DengXian" panose="02010600030101010101" charset="-122"/>
                          <a:ea typeface="DengXian" panose="02010600030101010101" charset="-122"/>
                        </a:rPr>
                        <a:t>这</a:t>
                      </a:r>
                      <a:r>
                        <a:rPr kumimoji="1" lang="zh-CN" altLang="ja-JP" sz="2000" dirty="0">
                          <a:latin typeface="DengXian" panose="02010600030101010101" charset="-122"/>
                          <a:ea typeface="DengXian" panose="02010600030101010101" charset="-122"/>
                        </a:rPr>
                        <a:t>种情况下</a:t>
                      </a:r>
                      <a:r>
                        <a:rPr kumimoji="1" lang="ja-JP" altLang="en-US" sz="2000" dirty="0">
                          <a:latin typeface="DengXian" panose="02010600030101010101" charset="-122"/>
                          <a:ea typeface="DengXian" panose="02010600030101010101" charset="-122"/>
                        </a:rPr>
                        <a:t>，</a:t>
                      </a:r>
                      <a:r>
                        <a:rPr kumimoji="1" lang="zh-CN" altLang="ja-JP" sz="2000" dirty="0">
                          <a:latin typeface="DengXian" panose="02010600030101010101" charset="-122"/>
                          <a:ea typeface="DengXian" panose="02010600030101010101" charset="-122"/>
                        </a:rPr>
                        <a:t>请</a:t>
                      </a:r>
                      <a:r>
                        <a:rPr kumimoji="1" lang="ja-JP" altLang="en-US" sz="2000" dirty="0">
                          <a:latin typeface="DengXian" panose="02010600030101010101" charset="-122"/>
                          <a:ea typeface="DengXian" panose="02010600030101010101" charset="-122"/>
                        </a:rPr>
                        <a:t>不要犹豫</a:t>
                      </a:r>
                      <a:r>
                        <a:rPr kumimoji="1" lang="zh-CN" altLang="ja-JP" sz="2000" dirty="0">
                          <a:latin typeface="DengXian" panose="02010600030101010101" charset="-122"/>
                          <a:ea typeface="DengXian" panose="02010600030101010101" charset="-122"/>
                        </a:rPr>
                        <a:t>选择</a:t>
                      </a:r>
                      <a:r>
                        <a:rPr kumimoji="1" lang="ja-JP" altLang="en-US" sz="2000" dirty="0">
                          <a:latin typeface="DengXian" panose="02010600030101010101" charset="-122"/>
                          <a:ea typeface="DengXian" panose="02010600030101010101" charset="-122"/>
                        </a:rPr>
                        <a:t>避难</a:t>
                      </a:r>
                    </a:p>
                  </a:txBody>
                  <a:tcPr anchor="ctr" anchorCtr="1"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6051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b="1" dirty="0">
                          <a:latin typeface="DengXian" panose="02010600030101010101" charset="-122"/>
                          <a:ea typeface="DengXian" panose="02010600030101010101" charset="-122"/>
                        </a:rPr>
                        <a:t>提前避难的必要性：有・无</a:t>
                      </a:r>
                    </a:p>
                  </a:txBody>
                  <a:tcPr>
                    <a:solidFill>
                      <a:srgbClr val="FFF7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944415"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1600" b="1" dirty="0"/>
                        <a:t> </a:t>
                      </a:r>
                      <a:endParaRPr kumimoji="1" lang="zh-CN" altLang="en-US" sz="1600" b="1" dirty="0">
                        <a:solidFill>
                          <a:srgbClr val="FF0000"/>
                        </a:solidFill>
                        <a:latin typeface="SimSun" panose="02010600030101010101" pitchFamily="2" charset="-122"/>
                        <a:ea typeface="SimSun" panose="02010600030101010101" pitchFamily="2" charset="-122"/>
                        <a:sym typeface="Wingdings 2" panose="05020102010507070707" charset="0"/>
                      </a:endParaRPr>
                    </a:p>
                  </a:txBody>
                  <a:tcPr>
                    <a:solidFill>
                      <a:srgbClr val="FFF7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6" name="正方形/長方形 5"/>
          <p:cNvSpPr/>
          <p:nvPr/>
        </p:nvSpPr>
        <p:spPr>
          <a:xfrm>
            <a:off x="0" y="348343"/>
            <a:ext cx="9615948" cy="65314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4000" b="1" dirty="0">
                <a:ln w="0"/>
                <a:solidFill>
                  <a:schemeClr val="bg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DengXian" panose="02010600030101010101" charset="-122"/>
                <a:ea typeface="DengXian" panose="02010600030101010101" charset="-122"/>
              </a:rPr>
              <a:t>你的避难开关</a:t>
            </a:r>
          </a:p>
        </p:txBody>
      </p:sp>
      <p:sp>
        <p:nvSpPr>
          <p:cNvPr id="35" name="正方形/長方形 34"/>
          <p:cNvSpPr/>
          <p:nvPr/>
        </p:nvSpPr>
        <p:spPr>
          <a:xfrm>
            <a:off x="152400" y="5892800"/>
            <a:ext cx="9615948" cy="86188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2800" b="1" dirty="0">
                <a:ln w="0"/>
                <a:solidFill>
                  <a:schemeClr val="bg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DengXian" panose="02010600030101010101" charset="-122"/>
                <a:ea typeface="DengXian" panose="02010600030101010101" charset="-122"/>
              </a:rPr>
              <a:t>用开关毫不犹豫地行动。</a:t>
            </a:r>
          </a:p>
          <a:p>
            <a:pPr algn="ctr"/>
            <a:r>
              <a:rPr kumimoji="1" lang="ja-JP" altLang="en-US" sz="2800" b="1" dirty="0">
                <a:ln w="0"/>
                <a:solidFill>
                  <a:schemeClr val="bg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DengXian" panose="02010600030101010101" charset="-122"/>
                <a:ea typeface="DengXian" panose="02010600030101010101" charset="-122"/>
              </a:rPr>
              <a:t>危险的时候，请采取当时能采取的最安全的行动。</a:t>
            </a:r>
          </a:p>
        </p:txBody>
      </p:sp>
      <p:graphicFrame>
        <p:nvGraphicFramePr>
          <p:cNvPr id="37" name="表 36"/>
          <p:cNvGraphicFramePr>
            <a:graphicFrameLocks noGrp="1"/>
          </p:cNvGraphicFramePr>
          <p:nvPr/>
        </p:nvGraphicFramePr>
        <p:xfrm>
          <a:off x="5118200" y="1167781"/>
          <a:ext cx="4284820" cy="265167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4249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4233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56329">
                <a:tc gridSpan="2">
                  <a:txBody>
                    <a:bodyPr/>
                    <a:lstStyle/>
                    <a:p>
                      <a:pPr marL="0" marR="0" lvl="0" indent="0" algn="ctr" defTabSz="4572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1" lang="ja-JP" altLang="en-US" sz="2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DengXian" panose="02010600030101010101" charset="-122"/>
                          <a:ea typeface="DengXian" panose="02010600030101010101" charset="-122"/>
                          <a:cs typeface="+mn-cs"/>
                        </a:rPr>
                        <a:t>需要避难的灾害</a:t>
                      </a:r>
                    </a:p>
                  </a:txBody>
                  <a:tcPr anchor="ctr" anchorCtr="1"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ja-JP"/>
                    </a:p>
                  </a:txBody>
                  <a:tcPr anchor="ctr" anchorCtr="1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27715">
                <a:tc>
                  <a:txBody>
                    <a:bodyPr/>
                    <a:lstStyle/>
                    <a:p>
                      <a:pPr marL="0" marR="0" lvl="0" indent="0" algn="ctr" defTabSz="4572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ja-JP" altLang="en-US" sz="2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DengXian" panose="02010600030101010101" charset="-122"/>
                          <a:ea typeface="DengXian" panose="02010600030101010101" charset="-122"/>
                          <a:cs typeface="+mn-cs"/>
                        </a:rPr>
                        <a:t>河水泛滥</a:t>
                      </a:r>
                    </a:p>
                  </a:txBody>
                  <a:tcPr>
                    <a:solidFill>
                      <a:srgbClr val="DFE7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ja-JP" altLang="en-US" sz="2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DengXian" panose="02010600030101010101" charset="-122"/>
                          <a:ea typeface="DengXian" panose="02010600030101010101" charset="-122"/>
                          <a:cs typeface="+mn-cs"/>
                        </a:rPr>
                        <a:t>土砂灾害</a:t>
                      </a:r>
                    </a:p>
                  </a:txBody>
                  <a:tcPr>
                    <a:solidFill>
                      <a:srgbClr val="DFE7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27715">
                <a:tc>
                  <a:txBody>
                    <a:bodyPr/>
                    <a:lstStyle/>
                    <a:p>
                      <a:pPr marL="0" marR="0" lvl="0" indent="0" algn="ctr" defTabSz="4572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ja-JP" altLang="en-US" sz="2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高潮</a:t>
                      </a:r>
                    </a:p>
                    <a:p>
                      <a:pPr marL="0" marR="0" lvl="0" indent="0" algn="ctr" defTabSz="4572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kumimoji="0" lang="en-US" altLang="ja-JP" sz="2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DFE7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ja-JP" altLang="en-US" sz="2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其他</a:t>
                      </a:r>
                    </a:p>
                    <a:p>
                      <a:pPr marL="0" marR="0" lvl="0" indent="0" algn="ctr" defTabSz="4572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kumimoji="0" lang="zh-CN" altLang="en-US" sz="24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DFE7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38" name="表 37"/>
          <p:cNvGraphicFramePr>
            <a:graphicFrameLocks noGrp="1"/>
          </p:cNvGraphicFramePr>
          <p:nvPr/>
        </p:nvGraphicFramePr>
        <p:xfrm>
          <a:off x="515778" y="4145782"/>
          <a:ext cx="4284819" cy="164111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8481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903">
                <a:tc>
                  <a:txBody>
                    <a:bodyPr/>
                    <a:lstStyle/>
                    <a:p>
                      <a:pPr marL="0" marR="0" lvl="0" indent="0" algn="ctr" defTabSz="4572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1" lang="ja-JP" altLang="en-US" sz="2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DengXian" panose="02010600030101010101" charset="-122"/>
                          <a:ea typeface="DengXian" panose="02010600030101010101" charset="-122"/>
                          <a:cs typeface="+mn-cs"/>
                        </a:rPr>
                        <a:t>在避难之前</a:t>
                      </a:r>
                      <a:r>
                        <a:rPr kumimoji="1" lang="zh-CN" altLang="ja-JP" sz="2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DengXian" panose="02010600030101010101" charset="-122"/>
                          <a:ea typeface="DengXian" panose="02010600030101010101" charset="-122"/>
                          <a:cs typeface="+mn-cs"/>
                        </a:rPr>
                        <a:t>的准备</a:t>
                      </a:r>
                    </a:p>
                  </a:txBody>
                  <a:tcPr anchor="ctr" anchorCtr="1"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244875">
                <a:tc>
                  <a:txBody>
                    <a:bodyPr/>
                    <a:lstStyle/>
                    <a:p>
                      <a:pPr marL="0" marR="0" lvl="0" indent="0" algn="ctr" defTabSz="4572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kumimoji="0" lang="zh-CN" altLang="ja-JP" sz="2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ea"/>
                        <a:cs typeface="+mn-cs"/>
                      </a:endParaRPr>
                    </a:p>
                  </a:txBody>
                  <a:tcPr>
                    <a:solidFill>
                      <a:srgbClr val="E1FF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39" name="表 38"/>
          <p:cNvGraphicFramePr>
            <a:graphicFrameLocks noGrp="1"/>
          </p:cNvGraphicFramePr>
          <p:nvPr>
            <p:custDataLst>
              <p:tags r:id="rId1"/>
            </p:custDataLst>
          </p:nvPr>
        </p:nvGraphicFramePr>
        <p:xfrm>
          <a:off x="5118100" y="4148455"/>
          <a:ext cx="4284980" cy="1676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849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96240">
                <a:tc>
                  <a:txBody>
                    <a:bodyPr/>
                    <a:lstStyle/>
                    <a:p>
                      <a:pPr marL="0" marR="0" lvl="0" indent="0" algn="ctr" defTabSz="4572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1" lang="ja-JP" altLang="en-US" sz="2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DengXian" panose="02010600030101010101" charset="-122"/>
                          <a:ea typeface="DengXian" panose="02010600030101010101" charset="-122"/>
                          <a:cs typeface="+mn-cs"/>
                        </a:rPr>
                        <a:t>避难</a:t>
                      </a:r>
                      <a:r>
                        <a:rPr kumimoji="1" lang="zh-CN" altLang="ja-JP" sz="2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DengXian" panose="02010600030101010101" charset="-122"/>
                          <a:ea typeface="DengXian" panose="02010600030101010101" charset="-122"/>
                          <a:cs typeface="+mn-cs"/>
                        </a:rPr>
                        <a:t>场所</a:t>
                      </a:r>
                    </a:p>
                  </a:txBody>
                  <a:tcPr anchor="ctr" anchorCtr="1"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40080">
                <a:tc>
                  <a:txBody>
                    <a:bodyPr/>
                    <a:lstStyle/>
                    <a:p>
                      <a:pPr marL="0" marR="0" lvl="0" indent="0" algn="l" defTabSz="4572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1" lang="ja-JP" altLang="en-US" sz="1800" dirty="0">
                          <a:solidFill>
                            <a:schemeClr val="tx1"/>
                          </a:solidFill>
                          <a:latin typeface="DengXian" panose="02010600030101010101" charset="-122"/>
                          <a:ea typeface="DengXian" panose="02010600030101010101" charset="-122"/>
                        </a:rPr>
                        <a:t>提前疏散：</a:t>
                      </a:r>
                      <a:r>
                        <a:rPr kumimoji="1" lang="zh-CN" altLang="ja-JP" sz="1800" dirty="0">
                          <a:solidFill>
                            <a:schemeClr val="tx1"/>
                          </a:solidFill>
                          <a:latin typeface="DengXian" panose="02010600030101010101" charset="-122"/>
                          <a:ea typeface="DengXian" panose="02010600030101010101" charset="-122"/>
                        </a:rPr>
                        <a:t>宫川中学校</a:t>
                      </a:r>
                      <a:endParaRPr kumimoji="1" lang="ja-JP" altLang="en-US" sz="1800" dirty="0">
                        <a:solidFill>
                          <a:schemeClr val="tx1"/>
                        </a:solidFill>
                        <a:latin typeface="DengXian" panose="02010600030101010101" charset="-122"/>
                        <a:ea typeface="DengXian" panose="02010600030101010101" charset="-122"/>
                      </a:endParaRPr>
                    </a:p>
                    <a:p>
                      <a:pPr marL="0" marR="0" lvl="0" indent="0" algn="l" defTabSz="4572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kumimoji="1" lang="ja-JP" altLang="en-US" sz="1800" dirty="0">
                        <a:solidFill>
                          <a:schemeClr val="tx1"/>
                        </a:solidFill>
                        <a:latin typeface="DengXian" panose="02010600030101010101" charset="-122"/>
                        <a:ea typeface="DengXian" panose="02010600030101010101" charset="-122"/>
                      </a:endParaRPr>
                    </a:p>
                  </a:txBody>
                  <a:tcPr>
                    <a:solidFill>
                      <a:srgbClr val="FFFFE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40080">
                <a:tc>
                  <a:txBody>
                    <a:bodyPr/>
                    <a:lstStyle/>
                    <a:p>
                      <a:pPr marL="0" marR="0" lvl="0" indent="0" algn="l" defTabSz="4572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ja-JP" altLang="en-US" sz="1600" dirty="0">
                          <a:solidFill>
                            <a:schemeClr val="tx1"/>
                          </a:solidFill>
                          <a:latin typeface="DengXian" panose="02010600030101010101" charset="-122"/>
                          <a:ea typeface="DengXian" panose="02010600030101010101" charset="-122"/>
                          <a:sym typeface="+mn-ea"/>
                        </a:rPr>
                        <a:t>已经</a:t>
                      </a:r>
                      <a:r>
                        <a:rPr lang="zh-CN" altLang="ja-JP" sz="1600" dirty="0">
                          <a:solidFill>
                            <a:schemeClr val="tx1"/>
                          </a:solidFill>
                          <a:latin typeface="DengXian" panose="02010600030101010101" charset="-122"/>
                          <a:ea typeface="DengXian" panose="02010600030101010101" charset="-122"/>
                          <a:sym typeface="+mn-ea"/>
                        </a:rPr>
                        <a:t>感到</a:t>
                      </a:r>
                      <a:r>
                        <a:rPr lang="ja-JP" altLang="en-US" sz="1600" dirty="0">
                          <a:solidFill>
                            <a:schemeClr val="tx1"/>
                          </a:solidFill>
                          <a:latin typeface="DengXian" panose="02010600030101010101" charset="-122"/>
                          <a:ea typeface="DengXian" panose="02010600030101010101" charset="-122"/>
                          <a:sym typeface="+mn-ea"/>
                        </a:rPr>
                        <a:t>危险时的紧急避难地点：</a:t>
                      </a:r>
                      <a:endParaRPr kumimoji="1" lang="ja-JP" altLang="en-US" sz="1600" dirty="0">
                        <a:solidFill>
                          <a:schemeClr val="tx1"/>
                        </a:solidFill>
                        <a:latin typeface="DengXian" panose="02010600030101010101" charset="-122"/>
                        <a:ea typeface="DengXian" panose="02010600030101010101" charset="-122"/>
                      </a:endParaRPr>
                    </a:p>
                    <a:p>
                      <a:pPr marL="0" marR="0" lvl="0" indent="0" algn="l" defTabSz="4572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kumimoji="1" lang="ja-JP" altLang="en-US" sz="1600" dirty="0">
                        <a:solidFill>
                          <a:schemeClr val="tx1"/>
                        </a:solidFill>
                        <a:latin typeface="DengXian" panose="02010600030101010101" charset="-122"/>
                        <a:ea typeface="DengXian" panose="02010600030101010101" charset="-122"/>
                      </a:endParaRPr>
                    </a:p>
                  </a:txBody>
                  <a:tcPr>
                    <a:solidFill>
                      <a:srgbClr val="FFFFE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四角形: 角を丸くする 19"/>
          <p:cNvSpPr/>
          <p:nvPr/>
        </p:nvSpPr>
        <p:spPr>
          <a:xfrm>
            <a:off x="183040" y="3889568"/>
            <a:ext cx="4379805" cy="533666"/>
          </a:xfrm>
          <a:prstGeom prst="round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800" b="1" dirty="0">
                <a:solidFill>
                  <a:schemeClr val="bg1"/>
                </a:solidFill>
                <a:latin typeface="DengXian" panose="02010600030101010101" charset="-122"/>
                <a:ea typeface="DengXian" panose="02010600030101010101" charset="-122"/>
              </a:rPr>
              <a:t>②</a:t>
            </a:r>
            <a:r>
              <a:rPr lang="ja-JP" altLang="en-US" sz="1800" b="1" dirty="0">
                <a:solidFill>
                  <a:schemeClr val="bg1"/>
                </a:solidFill>
                <a:latin typeface="DengXian" panose="02010600030101010101" charset="-122"/>
                <a:ea typeface="DengXian" panose="02010600030101010101" charset="-122"/>
              </a:rPr>
              <a:t>你觉得日本大雨时</a:t>
            </a:r>
            <a:r>
              <a:rPr lang="zh-CN" altLang="ja-JP" sz="1800" b="1" dirty="0">
                <a:solidFill>
                  <a:schemeClr val="bg1"/>
                </a:solidFill>
                <a:latin typeface="DengXian" panose="02010600030101010101" charset="-122"/>
                <a:ea typeface="DengXian" panose="02010600030101010101" charset="-122"/>
              </a:rPr>
              <a:t>应该怎样</a:t>
            </a:r>
            <a:r>
              <a:rPr lang="ja-JP" altLang="en-US" sz="1800" b="1" dirty="0">
                <a:solidFill>
                  <a:schemeClr val="bg1"/>
                </a:solidFill>
                <a:latin typeface="DengXian" panose="02010600030101010101" charset="-122"/>
                <a:ea typeface="DengXian" panose="02010600030101010101" charset="-122"/>
              </a:rPr>
              <a:t>避难？你有什么经验？</a:t>
            </a:r>
          </a:p>
        </p:txBody>
      </p:sp>
      <p:sp>
        <p:nvSpPr>
          <p:cNvPr id="18" name="四角形: 角を丸くする 17"/>
          <p:cNvSpPr/>
          <p:nvPr/>
        </p:nvSpPr>
        <p:spPr>
          <a:xfrm>
            <a:off x="183040" y="1199104"/>
            <a:ext cx="4379811" cy="533666"/>
          </a:xfrm>
          <a:prstGeom prst="round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800" b="1" dirty="0">
                <a:solidFill>
                  <a:schemeClr val="bg1"/>
                </a:solidFill>
                <a:latin typeface="DengXian" panose="02010600030101010101" charset="-122"/>
                <a:ea typeface="DengXian" panose="02010600030101010101" charset="-122"/>
              </a:rPr>
              <a:t>①在你的国家，避难是怎么进行的？</a:t>
            </a:r>
          </a:p>
        </p:txBody>
      </p:sp>
      <p:sp>
        <p:nvSpPr>
          <p:cNvPr id="6" name="正方形/長方形 5"/>
          <p:cNvSpPr/>
          <p:nvPr/>
        </p:nvSpPr>
        <p:spPr>
          <a:xfrm>
            <a:off x="0" y="43543"/>
            <a:ext cx="9615948" cy="65314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3200" b="1" dirty="0">
                <a:ln w="0"/>
                <a:solidFill>
                  <a:schemeClr val="tx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DengXian" panose="02010600030101010101" charset="-122"/>
                <a:ea typeface="DengXian" panose="02010600030101010101" charset="-122"/>
                <a:cs typeface="DengXian" panose="02010600030101010101" charset="-122"/>
              </a:rPr>
              <a:t>步骤1</a:t>
            </a:r>
            <a:r>
              <a:rPr kumimoji="1" lang="en-US" altLang="ja-JP" sz="3200" b="1" dirty="0">
                <a:ln w="0"/>
                <a:solidFill>
                  <a:schemeClr val="tx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DengXian" panose="02010600030101010101" charset="-122"/>
                <a:ea typeface="DengXian" panose="02010600030101010101" charset="-122"/>
                <a:cs typeface="DengXian" panose="02010600030101010101" charset="-122"/>
              </a:rPr>
              <a:t> </a:t>
            </a:r>
            <a:r>
              <a:rPr kumimoji="1" lang="zh-CN" altLang="ja-JP" sz="3200" b="1" dirty="0">
                <a:ln w="0"/>
                <a:solidFill>
                  <a:schemeClr val="tx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DengXian" panose="02010600030101010101" charset="-122"/>
                <a:ea typeface="DengXian" panose="02010600030101010101" charset="-122"/>
                <a:cs typeface="DengXian" panose="02010600030101010101" charset="-122"/>
              </a:rPr>
              <a:t>关于</a:t>
            </a:r>
            <a:r>
              <a:rPr kumimoji="1" lang="ja-JP" altLang="en-US" sz="3200" b="1" dirty="0">
                <a:ln w="0"/>
                <a:solidFill>
                  <a:schemeClr val="tx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DengXian" panose="02010600030101010101" charset="-122"/>
                <a:ea typeface="DengXian" panose="02010600030101010101" charset="-122"/>
                <a:cs typeface="DengXian" panose="02010600030101010101" charset="-122"/>
              </a:rPr>
              <a:t>避难经验和水灾风险</a:t>
            </a:r>
            <a:r>
              <a:rPr kumimoji="1" lang="zh-CN" altLang="ja-JP" sz="3200" b="1" dirty="0">
                <a:ln w="0"/>
                <a:solidFill>
                  <a:schemeClr val="tx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DengXian" panose="02010600030101010101" charset="-122"/>
                <a:ea typeface="DengXian" panose="02010600030101010101" charset="-122"/>
                <a:cs typeface="DengXian" panose="02010600030101010101" charset="-122"/>
              </a:rPr>
              <a:t>系数的确认</a:t>
            </a:r>
          </a:p>
        </p:txBody>
      </p:sp>
      <p:sp>
        <p:nvSpPr>
          <p:cNvPr id="16" name="正方形/長方形 15"/>
          <p:cNvSpPr/>
          <p:nvPr/>
        </p:nvSpPr>
        <p:spPr>
          <a:xfrm>
            <a:off x="256193" y="1907920"/>
            <a:ext cx="4288692" cy="182774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1600" dirty="0">
                <a:solidFill>
                  <a:schemeClr val="tx1"/>
                </a:solidFill>
                <a:latin typeface="DengXian" panose="02010600030101010101" charset="-122"/>
                <a:ea typeface="DengXian" panose="02010600030101010101" charset="-122"/>
                <a:cs typeface="DengXian" panose="02010600030101010101" charset="-122"/>
              </a:rPr>
              <a:t>常见的避难因素（　　　　　　　　　）</a:t>
            </a:r>
            <a:endParaRPr lang="en-US" altLang="ja-JP" sz="1600" dirty="0">
              <a:solidFill>
                <a:schemeClr val="tx1"/>
              </a:solidFill>
              <a:latin typeface="DengXian" panose="02010600030101010101" charset="-122"/>
              <a:ea typeface="DengXian" panose="02010600030101010101" charset="-122"/>
              <a:cs typeface="DengXian" panose="02010600030101010101" charset="-122"/>
            </a:endParaRPr>
          </a:p>
          <a:p>
            <a:r>
              <a:rPr lang="ja-JP" altLang="en-US" sz="1600" dirty="0">
                <a:solidFill>
                  <a:schemeClr val="tx1"/>
                </a:solidFill>
                <a:latin typeface="DengXian" panose="02010600030101010101" charset="-122"/>
                <a:ea typeface="DengXian" panose="02010600030101010101" charset="-122"/>
                <a:cs typeface="DengXian" panose="02010600030101010101" charset="-122"/>
              </a:rPr>
              <a:t>避难信息的种类（</a:t>
            </a:r>
            <a:r>
              <a:rPr lang="ja-JP" altLang="en-US" sz="1600" b="1" dirty="0">
                <a:solidFill>
                  <a:srgbClr val="FF0000"/>
                </a:solidFill>
                <a:latin typeface="DengXian" panose="02010600030101010101" charset="-122"/>
                <a:ea typeface="DengXian" panose="02010600030101010101" charset="-122"/>
                <a:cs typeface="DengXian" panose="02010600030101010101" charset="-122"/>
              </a:rPr>
              <a:t>　　　　　</a:t>
            </a:r>
            <a:r>
              <a:rPr lang="ja-JP" altLang="en-US" sz="1600" dirty="0">
                <a:solidFill>
                  <a:schemeClr val="tx1"/>
                </a:solidFill>
                <a:latin typeface="DengXian" panose="02010600030101010101" charset="-122"/>
                <a:ea typeface="DengXian" panose="02010600030101010101" charset="-122"/>
                <a:cs typeface="DengXian" panose="02010600030101010101" charset="-122"/>
              </a:rPr>
              <a:t>　　　　　　）</a:t>
            </a:r>
            <a:endParaRPr lang="en-US" altLang="ja-JP" sz="1600" dirty="0">
              <a:solidFill>
                <a:schemeClr val="tx1"/>
              </a:solidFill>
              <a:latin typeface="DengXian" panose="02010600030101010101" charset="-122"/>
              <a:ea typeface="DengXian" panose="02010600030101010101" charset="-122"/>
              <a:cs typeface="DengXian" panose="02010600030101010101" charset="-122"/>
            </a:endParaRPr>
          </a:p>
          <a:p>
            <a:r>
              <a:rPr kumimoji="1" lang="ja-JP" altLang="en-US" sz="1600" dirty="0">
                <a:solidFill>
                  <a:schemeClr val="tx1"/>
                </a:solidFill>
                <a:latin typeface="DengXian" panose="02010600030101010101" charset="-122"/>
                <a:ea typeface="DengXian" panose="02010600030101010101" charset="-122"/>
                <a:cs typeface="DengXian" panose="02010600030101010101" charset="-122"/>
              </a:rPr>
              <a:t>避难</a:t>
            </a:r>
            <a:r>
              <a:rPr kumimoji="1" lang="zh-CN" altLang="ja-JP" sz="1600" dirty="0">
                <a:solidFill>
                  <a:schemeClr val="tx1"/>
                </a:solidFill>
                <a:latin typeface="DengXian" panose="02010600030101010101" charset="-122"/>
                <a:ea typeface="DengXian" panose="02010600030101010101" charset="-122"/>
                <a:cs typeface="DengXian" panose="02010600030101010101" charset="-122"/>
              </a:rPr>
              <a:t>警报</a:t>
            </a:r>
            <a:r>
              <a:rPr kumimoji="1" lang="ja-JP" altLang="en-US" sz="1600" dirty="0">
                <a:solidFill>
                  <a:schemeClr val="tx1"/>
                </a:solidFill>
                <a:latin typeface="DengXian" panose="02010600030101010101" charset="-122"/>
                <a:ea typeface="DengXian" panose="02010600030101010101" charset="-122"/>
                <a:cs typeface="DengXian" panose="02010600030101010101" charset="-122"/>
              </a:rPr>
              <a:t>的传达方法</a:t>
            </a:r>
            <a:r>
              <a:rPr lang="ja-JP" altLang="en-US" sz="1600" dirty="0">
                <a:solidFill>
                  <a:schemeClr val="tx1"/>
                </a:solidFill>
                <a:latin typeface="DengXian" panose="02010600030101010101" charset="-122"/>
                <a:ea typeface="DengXian" panose="02010600030101010101" charset="-122"/>
                <a:cs typeface="DengXian" panose="02010600030101010101" charset="-122"/>
              </a:rPr>
              <a:t>（　</a:t>
            </a:r>
            <a:r>
              <a:rPr lang="ja-JP" altLang="en-US" sz="1600" b="1" dirty="0">
                <a:solidFill>
                  <a:srgbClr val="FF0000"/>
                </a:solidFill>
                <a:latin typeface="DengXian" panose="02010600030101010101" charset="-122"/>
                <a:ea typeface="DengXian" panose="02010600030101010101" charset="-122"/>
                <a:cs typeface="DengXian" panose="02010600030101010101" charset="-122"/>
              </a:rPr>
              <a:t>　　　　　　　　</a:t>
            </a:r>
            <a:r>
              <a:rPr lang="ja-JP" altLang="en-US" sz="1600" dirty="0">
                <a:solidFill>
                  <a:schemeClr val="tx1"/>
                </a:solidFill>
                <a:latin typeface="DengXian" panose="02010600030101010101" charset="-122"/>
                <a:ea typeface="DengXian" panose="02010600030101010101" charset="-122"/>
                <a:cs typeface="DengXian" panose="02010600030101010101" charset="-122"/>
              </a:rPr>
              <a:t>）</a:t>
            </a:r>
            <a:endParaRPr kumimoji="1" lang="en-US" altLang="ja-JP" sz="1600" dirty="0">
              <a:solidFill>
                <a:schemeClr val="tx1"/>
              </a:solidFill>
              <a:latin typeface="DengXian" panose="02010600030101010101" charset="-122"/>
              <a:ea typeface="DengXian" panose="02010600030101010101" charset="-122"/>
              <a:cs typeface="DengXian" panose="02010600030101010101" charset="-122"/>
            </a:endParaRPr>
          </a:p>
          <a:p>
            <a:r>
              <a:rPr lang="ja-JP" altLang="en-US" sz="1600" dirty="0">
                <a:solidFill>
                  <a:schemeClr val="tx1"/>
                </a:solidFill>
                <a:latin typeface="DengXian" panose="02010600030101010101" charset="-122"/>
                <a:ea typeface="DengXian" panose="02010600030101010101" charset="-122"/>
                <a:cs typeface="DengXian" panose="02010600030101010101" charset="-122"/>
              </a:rPr>
              <a:t>避难场所（　</a:t>
            </a:r>
            <a:r>
              <a:rPr lang="ja-JP" altLang="en-US" sz="1600" b="1" dirty="0">
                <a:solidFill>
                  <a:srgbClr val="FF0000"/>
                </a:solidFill>
                <a:latin typeface="DengXian" panose="02010600030101010101" charset="-122"/>
                <a:ea typeface="DengXian" panose="02010600030101010101" charset="-122"/>
                <a:cs typeface="DengXian" panose="02010600030101010101" charset="-122"/>
              </a:rPr>
              <a:t>　　　　　　　　　　　　　</a:t>
            </a:r>
            <a:r>
              <a:rPr lang="ja-JP" altLang="en-US" sz="1600" dirty="0">
                <a:solidFill>
                  <a:schemeClr val="tx1"/>
                </a:solidFill>
                <a:latin typeface="DengXian" panose="02010600030101010101" charset="-122"/>
                <a:ea typeface="DengXian" panose="02010600030101010101" charset="-122"/>
                <a:cs typeface="DengXian" panose="02010600030101010101" charset="-122"/>
              </a:rPr>
              <a:t>）</a:t>
            </a:r>
            <a:endParaRPr lang="en-US" altLang="ja-JP" sz="1600" dirty="0">
              <a:solidFill>
                <a:schemeClr val="tx1"/>
              </a:solidFill>
              <a:latin typeface="DengXian" panose="02010600030101010101" charset="-122"/>
              <a:ea typeface="DengXian" panose="02010600030101010101" charset="-122"/>
              <a:cs typeface="DengXian" panose="02010600030101010101" charset="-122"/>
            </a:endParaRPr>
          </a:p>
          <a:p>
            <a:r>
              <a:rPr lang="ja-JP" altLang="en-US" sz="1600" dirty="0">
                <a:solidFill>
                  <a:schemeClr val="tx1"/>
                </a:solidFill>
                <a:latin typeface="DengXian" panose="02010600030101010101" charset="-122"/>
                <a:ea typeface="DengXian" panose="02010600030101010101" charset="-122"/>
                <a:cs typeface="DengXian" panose="02010600030101010101" charset="-122"/>
              </a:rPr>
              <a:t>避难方法</a:t>
            </a:r>
            <a:r>
              <a:rPr lang="en-US" altLang="ja-JP" sz="1600" dirty="0">
                <a:solidFill>
                  <a:schemeClr val="tx1"/>
                </a:solidFill>
                <a:latin typeface="DengXian" panose="02010600030101010101" charset="-122"/>
                <a:ea typeface="DengXian" panose="02010600030101010101" charset="-122"/>
                <a:cs typeface="DengXian" panose="02010600030101010101" charset="-122"/>
              </a:rPr>
              <a:t>      </a:t>
            </a:r>
            <a:r>
              <a:rPr lang="ja-JP" altLang="en-US" sz="1600" dirty="0">
                <a:solidFill>
                  <a:schemeClr val="tx1"/>
                </a:solidFill>
                <a:latin typeface="DengXian" panose="02010600030101010101" charset="-122"/>
                <a:ea typeface="DengXian" panose="02010600030101010101" charset="-122"/>
                <a:cs typeface="DengXian" panose="02010600030101010101" charset="-122"/>
              </a:rPr>
              <a:t>过去的避难经验</a:t>
            </a:r>
            <a:r>
              <a:rPr lang="en-US" altLang="ja-JP" sz="1600" dirty="0">
                <a:solidFill>
                  <a:schemeClr val="tx1"/>
                </a:solidFill>
                <a:latin typeface="DengXian" panose="02010600030101010101" charset="-122"/>
                <a:ea typeface="DengXian" panose="02010600030101010101" charset="-122"/>
                <a:cs typeface="DengXian" panose="02010600030101010101" charset="-122"/>
              </a:rPr>
              <a:t>    </a:t>
            </a:r>
            <a:r>
              <a:rPr lang="ja-JP" altLang="en-US" sz="1600" dirty="0">
                <a:solidFill>
                  <a:schemeClr val="tx1"/>
                </a:solidFill>
                <a:latin typeface="DengXian" panose="02010600030101010101" charset="-122"/>
                <a:ea typeface="DengXian" panose="02010600030101010101" charset="-122"/>
                <a:cs typeface="DengXian" panose="02010600030101010101" charset="-122"/>
                <a:sym typeface="+mn-ea"/>
              </a:rPr>
              <a:t>有·没有</a:t>
            </a:r>
            <a:endParaRPr lang="en-US" altLang="ja-JP" sz="1600" dirty="0">
              <a:solidFill>
                <a:schemeClr val="tx1"/>
              </a:solidFill>
              <a:latin typeface="DengXian" panose="02010600030101010101" charset="-122"/>
              <a:ea typeface="DengXian" panose="02010600030101010101" charset="-122"/>
              <a:cs typeface="DengXian" panose="02010600030101010101" charset="-122"/>
            </a:endParaRPr>
          </a:p>
        </p:txBody>
      </p:sp>
      <p:sp>
        <p:nvSpPr>
          <p:cNvPr id="82" name="正方形/長方形 81"/>
          <p:cNvSpPr/>
          <p:nvPr/>
        </p:nvSpPr>
        <p:spPr>
          <a:xfrm>
            <a:off x="164754" y="733915"/>
            <a:ext cx="9537030" cy="41419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kumimoji="1" lang="zh-CN" altLang="ja-JP" sz="1400" dirty="0">
                <a:latin typeface="DengXian" panose="02010600030101010101" charset="-122"/>
                <a:ea typeface="DengXian" panose="02010600030101010101" charset="-122"/>
              </a:rPr>
              <a:t>让我们通过</a:t>
            </a:r>
            <a:r>
              <a:rPr kumimoji="1" lang="ja-JP" altLang="en-US" sz="1400" dirty="0">
                <a:latin typeface="DengXian" panose="02010600030101010101" charset="-122"/>
                <a:ea typeface="DengXian" panose="02010600030101010101" charset="-122"/>
              </a:rPr>
              <a:t>①～④</a:t>
            </a:r>
            <a:r>
              <a:rPr kumimoji="1" lang="zh-CN" altLang="ja-JP" sz="1400" dirty="0">
                <a:latin typeface="DengXian" panose="02010600030101010101" charset="-122"/>
                <a:ea typeface="DengXian" panose="02010600030101010101" charset="-122"/>
              </a:rPr>
              <a:t>选项</a:t>
            </a:r>
            <a:r>
              <a:rPr kumimoji="1" lang="ja-JP" altLang="en-US" sz="1400" dirty="0">
                <a:latin typeface="DengXian" panose="02010600030101010101" charset="-122"/>
                <a:ea typeface="DengXian" panose="02010600030101010101" charset="-122"/>
              </a:rPr>
              <a:t>，确认一下你</a:t>
            </a:r>
            <a:r>
              <a:rPr kumimoji="1" lang="zh-CN" altLang="ja-JP" sz="1400" dirty="0">
                <a:latin typeface="DengXian" panose="02010600030101010101" charset="-122"/>
                <a:ea typeface="DengXian" panose="02010600030101010101" charset="-122"/>
              </a:rPr>
              <a:t>在出身</a:t>
            </a:r>
            <a:r>
              <a:rPr kumimoji="1" lang="ja-JP" altLang="en-US" sz="1400" dirty="0">
                <a:latin typeface="DengXian" panose="02010600030101010101" charset="-122"/>
                <a:ea typeface="DengXian" panose="02010600030101010101" charset="-122"/>
              </a:rPr>
              <a:t>国</a:t>
            </a:r>
            <a:r>
              <a:rPr kumimoji="1" lang="zh-CN" altLang="ja-JP" sz="1400" dirty="0">
                <a:latin typeface="DengXian" panose="02010600030101010101" charset="-122"/>
                <a:ea typeface="DengXian" panose="02010600030101010101" charset="-122"/>
              </a:rPr>
              <a:t>的避难经验，在</a:t>
            </a:r>
            <a:r>
              <a:rPr kumimoji="1" lang="ja-JP" altLang="en-US" sz="1400" dirty="0">
                <a:latin typeface="DengXian" panose="02010600030101010101" charset="-122"/>
                <a:ea typeface="DengXian" panose="02010600030101010101" charset="-122"/>
              </a:rPr>
              <a:t>日本的避难</a:t>
            </a:r>
            <a:r>
              <a:rPr kumimoji="1" lang="zh-CN" altLang="ja-JP" sz="1400" dirty="0">
                <a:latin typeface="DengXian" panose="02010600030101010101" charset="-122"/>
                <a:ea typeface="DengXian" panose="02010600030101010101" charset="-122"/>
              </a:rPr>
              <a:t>经验</a:t>
            </a:r>
            <a:r>
              <a:rPr kumimoji="1" lang="ja-JP" altLang="en-US" sz="1400" dirty="0">
                <a:latin typeface="DengXian" panose="02010600030101010101" charset="-122"/>
                <a:ea typeface="DengXian" panose="02010600030101010101" charset="-122"/>
              </a:rPr>
              <a:t>、</a:t>
            </a:r>
            <a:r>
              <a:rPr kumimoji="1" lang="zh-CN" altLang="ja-JP" sz="1400" dirty="0">
                <a:latin typeface="DengXian" panose="02010600030101010101" charset="-122"/>
                <a:ea typeface="DengXian" panose="02010600030101010101" charset="-122"/>
              </a:rPr>
              <a:t>和你面临的</a:t>
            </a:r>
            <a:r>
              <a:rPr kumimoji="1" lang="ja-JP" altLang="en-US" sz="1400" dirty="0">
                <a:latin typeface="DengXian" panose="02010600030101010101" charset="-122"/>
                <a:ea typeface="DengXian" panose="02010600030101010101" charset="-122"/>
              </a:rPr>
              <a:t>水灾风险</a:t>
            </a:r>
            <a:r>
              <a:rPr kumimoji="1" lang="zh-CN" altLang="ja-JP" sz="1400" dirty="0">
                <a:latin typeface="DengXian" panose="02010600030101010101" charset="-122"/>
                <a:ea typeface="DengXian" panose="02010600030101010101" charset="-122"/>
              </a:rPr>
              <a:t>系数</a:t>
            </a:r>
            <a:r>
              <a:rPr kumimoji="1" lang="ja-JP" altLang="en-US" sz="1400" dirty="0">
                <a:latin typeface="DengXian" panose="02010600030101010101" charset="-122"/>
                <a:ea typeface="DengXian" panose="02010600030101010101" charset="-122"/>
              </a:rPr>
              <a:t>吧</a:t>
            </a:r>
          </a:p>
        </p:txBody>
      </p:sp>
      <p:cxnSp>
        <p:nvCxnSpPr>
          <p:cNvPr id="51" name="直線コネクタ 50"/>
          <p:cNvCxnSpPr/>
          <p:nvPr/>
        </p:nvCxnSpPr>
        <p:spPr>
          <a:xfrm flipV="1">
            <a:off x="4782312" y="1199104"/>
            <a:ext cx="0" cy="5439741"/>
          </a:xfrm>
          <a:prstGeom prst="line">
            <a:avLst/>
          </a:prstGeom>
          <a:ln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9" name="正方形/長方形 18"/>
          <p:cNvSpPr/>
          <p:nvPr/>
        </p:nvSpPr>
        <p:spPr>
          <a:xfrm>
            <a:off x="237906" y="4504478"/>
            <a:ext cx="4288692" cy="204871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kumimoji="1" lang="ja-JP" altLang="en-US" sz="1600" dirty="0">
                <a:solidFill>
                  <a:schemeClr val="tx1"/>
                </a:solidFill>
                <a:latin typeface="DengXian" panose="02010600030101010101" charset="-122"/>
                <a:ea typeface="DengXian" panose="02010600030101010101" charset="-122"/>
              </a:rPr>
              <a:t>请</a:t>
            </a:r>
            <a:r>
              <a:rPr kumimoji="1" lang="zh-CN" altLang="ja-JP" sz="1600" dirty="0">
                <a:solidFill>
                  <a:schemeClr val="tx1"/>
                </a:solidFill>
                <a:latin typeface="DengXian" panose="02010600030101010101" charset="-122"/>
                <a:ea typeface="DengXian" panose="02010600030101010101" charset="-122"/>
              </a:rPr>
              <a:t>自由书</a:t>
            </a:r>
            <a:r>
              <a:rPr kumimoji="1" lang="ja-JP" altLang="en-US" sz="1600" dirty="0">
                <a:solidFill>
                  <a:schemeClr val="tx1"/>
                </a:solidFill>
                <a:latin typeface="DengXian" panose="02010600030101010101" charset="-122"/>
                <a:ea typeface="DengXian" panose="02010600030101010101" charset="-122"/>
              </a:rPr>
              <a:t>写。</a:t>
            </a:r>
            <a:endParaRPr kumimoji="1" lang="en-US" altLang="ja-JP" sz="1600" dirty="0">
              <a:solidFill>
                <a:schemeClr val="tx1"/>
              </a:solidFill>
              <a:latin typeface="DengXian" panose="02010600030101010101" charset="-122"/>
              <a:ea typeface="DengXian" panose="02010600030101010101" charset="-122"/>
            </a:endParaRPr>
          </a:p>
        </p:txBody>
      </p:sp>
      <p:sp>
        <p:nvSpPr>
          <p:cNvPr id="25" name="正方形/長方形 24"/>
          <p:cNvSpPr/>
          <p:nvPr/>
        </p:nvSpPr>
        <p:spPr>
          <a:xfrm>
            <a:off x="5019738" y="6085070"/>
            <a:ext cx="4682041" cy="53366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600" dirty="0">
                <a:solidFill>
                  <a:schemeClr val="tx1"/>
                </a:solidFill>
                <a:latin typeface="DengXian" panose="02010600030101010101" charset="-122"/>
                <a:ea typeface="DengXian" panose="02010600030101010101" charset="-122"/>
                <a:cs typeface="DengXian" panose="02010600030101010101" charset="-122"/>
              </a:rPr>
              <a:t>从决定避难到到达避难地的时间</a:t>
            </a:r>
            <a:r>
              <a:rPr kumimoji="1" lang="en-US" altLang="ja-JP" sz="1600" dirty="0">
                <a:solidFill>
                  <a:schemeClr val="tx1"/>
                </a:solidFill>
                <a:latin typeface="DengXian" panose="02010600030101010101" charset="-122"/>
                <a:ea typeface="DengXian" panose="02010600030101010101" charset="-122"/>
                <a:cs typeface="DengXian" panose="02010600030101010101" charset="-122"/>
              </a:rPr>
              <a:t>                </a:t>
            </a:r>
            <a:r>
              <a:rPr kumimoji="1" lang="zh-CN" altLang="en-US" sz="1600" dirty="0">
                <a:solidFill>
                  <a:schemeClr val="tx1"/>
                </a:solidFill>
                <a:latin typeface="DengXian" panose="02010600030101010101" charset="-122"/>
                <a:ea typeface="DengXian" panose="02010600030101010101" charset="-122"/>
                <a:cs typeface="DengXian" panose="02010600030101010101" charset="-122"/>
              </a:rPr>
              <a:t>分</a:t>
            </a:r>
          </a:p>
        </p:txBody>
      </p:sp>
      <p:sp>
        <p:nvSpPr>
          <p:cNvPr id="27" name="四角形: 角を丸くする 26"/>
          <p:cNvSpPr/>
          <p:nvPr/>
        </p:nvSpPr>
        <p:spPr>
          <a:xfrm>
            <a:off x="5019739" y="4074630"/>
            <a:ext cx="4288692" cy="533666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b="1" dirty="0">
                <a:solidFill>
                  <a:schemeClr val="tx1"/>
                </a:solidFill>
                <a:latin typeface="DengXian" panose="02010600030101010101" charset="-122"/>
                <a:ea typeface="DengXian" panose="02010600030101010101" charset="-122"/>
              </a:rPr>
              <a:t>④如果</a:t>
            </a:r>
            <a:r>
              <a:rPr kumimoji="1" lang="zh-CN" altLang="ja-JP" b="1" dirty="0">
                <a:solidFill>
                  <a:schemeClr val="tx1"/>
                </a:solidFill>
                <a:latin typeface="DengXian" panose="02010600030101010101" charset="-122"/>
                <a:ea typeface="DengXian" panose="02010600030101010101" charset="-122"/>
              </a:rPr>
              <a:t>发生需要</a:t>
            </a:r>
            <a:r>
              <a:rPr kumimoji="1" lang="ja-JP" altLang="en-US" b="1" dirty="0">
                <a:solidFill>
                  <a:schemeClr val="tx1"/>
                </a:solidFill>
                <a:latin typeface="DengXian" panose="02010600030101010101" charset="-122"/>
                <a:ea typeface="DengXian" panose="02010600030101010101" charset="-122"/>
              </a:rPr>
              <a:t>避难</a:t>
            </a:r>
            <a:r>
              <a:rPr kumimoji="1" lang="zh-CN" altLang="ja-JP" b="1" dirty="0">
                <a:solidFill>
                  <a:schemeClr val="tx1"/>
                </a:solidFill>
                <a:latin typeface="DengXian" panose="02010600030101010101" charset="-122"/>
                <a:ea typeface="DengXian" panose="02010600030101010101" charset="-122"/>
              </a:rPr>
              <a:t>的情况时</a:t>
            </a:r>
            <a:r>
              <a:rPr kumimoji="1" lang="ja-JP" altLang="en-US" b="1" dirty="0">
                <a:solidFill>
                  <a:schemeClr val="tx1"/>
                </a:solidFill>
                <a:latin typeface="DengXian" panose="02010600030101010101" charset="-122"/>
                <a:ea typeface="DengXian" panose="02010600030101010101" charset="-122"/>
              </a:rPr>
              <a:t>？</a:t>
            </a:r>
          </a:p>
        </p:txBody>
      </p:sp>
      <p:sp>
        <p:nvSpPr>
          <p:cNvPr id="28" name="正方形/長方形 27"/>
          <p:cNvSpPr/>
          <p:nvPr/>
        </p:nvSpPr>
        <p:spPr>
          <a:xfrm>
            <a:off x="5019738" y="5422300"/>
            <a:ext cx="4682041" cy="53366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600" dirty="0">
                <a:solidFill>
                  <a:schemeClr val="tx1"/>
                </a:solidFill>
                <a:latin typeface="DengXian" panose="02010600030101010101" charset="-122"/>
                <a:ea typeface="DengXian" panose="02010600030101010101" charset="-122"/>
              </a:rPr>
              <a:t>避难方法（□徒步・□车・□其他：</a:t>
            </a:r>
            <a:r>
              <a:rPr kumimoji="1" lang="ja-JP" altLang="en-US" sz="1600" dirty="0">
                <a:solidFill>
                  <a:schemeClr val="tx1"/>
                </a:solidFill>
                <a:latin typeface="DengXian" panose="02010600030101010101" charset="-122"/>
                <a:ea typeface="DengXian" panose="02010600030101010101" charset="-122"/>
                <a:sym typeface="Wingdings" panose="05000000000000000000" pitchFamily="2" charset="2"/>
              </a:rPr>
              <a:t>　　　）</a:t>
            </a:r>
            <a:endParaRPr kumimoji="1" lang="ja-JP" altLang="en-US" sz="1600" dirty="0">
              <a:solidFill>
                <a:schemeClr val="tx1"/>
              </a:solidFill>
              <a:latin typeface="DengXian" panose="02010600030101010101" charset="-122"/>
              <a:ea typeface="DengXian" panose="02010600030101010101" charset="-122"/>
            </a:endParaRPr>
          </a:p>
        </p:txBody>
      </p:sp>
      <p:sp>
        <p:nvSpPr>
          <p:cNvPr id="29" name="正方形/長方形 28"/>
          <p:cNvSpPr/>
          <p:nvPr/>
        </p:nvSpPr>
        <p:spPr>
          <a:xfrm>
            <a:off x="5019738" y="4780452"/>
            <a:ext cx="4682041" cy="53366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zh-CN" altLang="ja-JP" sz="1600" dirty="0">
                <a:solidFill>
                  <a:schemeClr val="tx1"/>
                </a:solidFill>
                <a:latin typeface="DengXian" panose="02010600030101010101" charset="-122"/>
                <a:ea typeface="DengXian" panose="02010600030101010101" charset="-122"/>
              </a:rPr>
              <a:t>最快抵达的避难</a:t>
            </a:r>
            <a:r>
              <a:rPr kumimoji="1" lang="ja-JP" altLang="en-US" sz="1600" dirty="0">
                <a:solidFill>
                  <a:schemeClr val="tx1"/>
                </a:solidFill>
                <a:latin typeface="DengXian" panose="02010600030101010101" charset="-122"/>
                <a:ea typeface="DengXian" panose="02010600030101010101" charset="-122"/>
              </a:rPr>
              <a:t>地点：</a:t>
            </a:r>
          </a:p>
          <a:p>
            <a:r>
              <a:rPr kumimoji="1" lang="ja-JP" altLang="en-US" sz="1600" dirty="0">
                <a:solidFill>
                  <a:schemeClr val="tx1"/>
                </a:solidFill>
                <a:latin typeface="DengXian" panose="02010600030101010101" charset="-122"/>
                <a:ea typeface="DengXian" panose="02010600030101010101" charset="-122"/>
              </a:rPr>
              <a:t>（紧急</a:t>
            </a:r>
            <a:r>
              <a:rPr kumimoji="1" lang="zh-CN" altLang="ja-JP" sz="1600" dirty="0">
                <a:solidFill>
                  <a:schemeClr val="tx1"/>
                </a:solidFill>
                <a:latin typeface="DengXian" panose="02010600030101010101" charset="-122"/>
                <a:ea typeface="DengXian" panose="02010600030101010101" charset="-122"/>
              </a:rPr>
              <a:t>避难</a:t>
            </a:r>
            <a:r>
              <a:rPr kumimoji="1" lang="ja-JP" altLang="en-US" sz="1600" dirty="0">
                <a:solidFill>
                  <a:schemeClr val="tx1"/>
                </a:solidFill>
                <a:latin typeface="DengXian" panose="02010600030101010101" charset="-122"/>
                <a:ea typeface="DengXian" panose="02010600030101010101" charset="-122"/>
              </a:rPr>
              <a:t>地点：　　　　　　　　　　　　）</a:t>
            </a:r>
          </a:p>
        </p:txBody>
      </p:sp>
      <p:sp>
        <p:nvSpPr>
          <p:cNvPr id="31" name="四角形: 角を丸くする 30"/>
          <p:cNvSpPr/>
          <p:nvPr/>
        </p:nvSpPr>
        <p:spPr>
          <a:xfrm>
            <a:off x="5019739" y="1209488"/>
            <a:ext cx="4288692" cy="533666"/>
          </a:xfrm>
          <a:prstGeom prst="round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b="1" dirty="0">
                <a:solidFill>
                  <a:schemeClr val="bg1"/>
                </a:solidFill>
                <a:latin typeface="DengXian" panose="02010600030101010101" charset="-122"/>
                <a:ea typeface="DengXian" panose="02010600030101010101" charset="-122"/>
              </a:rPr>
              <a:t>③</a:t>
            </a:r>
            <a:r>
              <a:rPr kumimoji="1" lang="zh-CN" altLang="ja-JP" b="1" dirty="0">
                <a:solidFill>
                  <a:schemeClr val="bg1"/>
                </a:solidFill>
                <a:latin typeface="DengXian" panose="02010600030101010101" charset="-122"/>
                <a:ea typeface="DengXian" panose="02010600030101010101" charset="-122"/>
              </a:rPr>
              <a:t>你面临</a:t>
            </a:r>
            <a:r>
              <a:rPr kumimoji="1" lang="ja-JP" altLang="en-US" b="1" dirty="0">
                <a:solidFill>
                  <a:schemeClr val="bg1"/>
                </a:solidFill>
                <a:latin typeface="DengXian" panose="02010600030101010101" charset="-122"/>
                <a:ea typeface="DengXian" panose="02010600030101010101" charset="-122"/>
              </a:rPr>
              <a:t>的水灾风险是？</a:t>
            </a:r>
          </a:p>
        </p:txBody>
      </p:sp>
      <p:sp>
        <p:nvSpPr>
          <p:cNvPr id="32" name="正方形/長方形 31"/>
          <p:cNvSpPr/>
          <p:nvPr/>
        </p:nvSpPr>
        <p:spPr>
          <a:xfrm>
            <a:off x="5019739" y="1918304"/>
            <a:ext cx="4703220" cy="53366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600" dirty="0">
                <a:solidFill>
                  <a:schemeClr val="tx1"/>
                </a:solidFill>
                <a:latin typeface="DengXian" panose="02010600030101010101" charset="-122"/>
                <a:ea typeface="DengXian" panose="02010600030101010101" charset="-122"/>
                <a:cs typeface="DengXian" panose="02010600030101010101" charset="-122"/>
              </a:rPr>
              <a:t>周围有危险的河流吗？（河流名称：</a:t>
            </a:r>
            <a:r>
              <a:rPr kumimoji="1" lang="en-US" altLang="ja-JP" sz="1600" dirty="0">
                <a:solidFill>
                  <a:schemeClr val="tx1"/>
                </a:solidFill>
                <a:latin typeface="DengXian" panose="02010600030101010101" charset="-122"/>
                <a:ea typeface="DengXian" panose="02010600030101010101" charset="-122"/>
                <a:cs typeface="DengXian" panose="02010600030101010101" charset="-122"/>
              </a:rPr>
              <a:t>                   </a:t>
            </a:r>
            <a:r>
              <a:rPr kumimoji="1" lang="ja-JP" altLang="en-US" sz="1600" dirty="0">
                <a:solidFill>
                  <a:schemeClr val="tx1"/>
                </a:solidFill>
                <a:latin typeface="DengXian" panose="02010600030101010101" charset="-122"/>
                <a:ea typeface="DengXian" panose="02010600030101010101" charset="-122"/>
                <a:cs typeface="DengXian" panose="02010600030101010101" charset="-122"/>
              </a:rPr>
              <a:t>）浸水深度：</a:t>
            </a:r>
            <a:r>
              <a:rPr kumimoji="1" lang="en-US" altLang="ja-JP" sz="1600" dirty="0">
                <a:solidFill>
                  <a:schemeClr val="tx1"/>
                </a:solidFill>
                <a:latin typeface="DengXian" panose="02010600030101010101" charset="-122"/>
                <a:ea typeface="DengXian" panose="02010600030101010101" charset="-122"/>
                <a:cs typeface="DengXian" panose="02010600030101010101" charset="-122"/>
              </a:rPr>
              <a:t>      </a:t>
            </a:r>
            <a:r>
              <a:rPr kumimoji="1" lang="ja-JP" altLang="en-US" sz="1600" dirty="0">
                <a:solidFill>
                  <a:schemeClr val="tx1"/>
                </a:solidFill>
                <a:latin typeface="DengXian" panose="02010600030101010101" charset="-122"/>
                <a:ea typeface="DengXian" panose="02010600030101010101" charset="-122"/>
                <a:cs typeface="DengXian" panose="02010600030101010101" charset="-122"/>
              </a:rPr>
              <a:t>m，浸水持续时间：</a:t>
            </a:r>
            <a:r>
              <a:rPr kumimoji="1" lang="en-US" altLang="ja-JP" sz="1600" dirty="0">
                <a:solidFill>
                  <a:schemeClr val="tx1"/>
                </a:solidFill>
                <a:latin typeface="DengXian" panose="02010600030101010101" charset="-122"/>
                <a:ea typeface="DengXian" panose="02010600030101010101" charset="-122"/>
                <a:cs typeface="DengXian" panose="02010600030101010101" charset="-122"/>
              </a:rPr>
              <a:t>     </a:t>
            </a:r>
            <a:r>
              <a:rPr kumimoji="1" lang="ja-JP" altLang="en-US" sz="1600" dirty="0">
                <a:solidFill>
                  <a:schemeClr val="tx1"/>
                </a:solidFill>
                <a:latin typeface="DengXian" panose="02010600030101010101" charset="-122"/>
                <a:ea typeface="DengXian" panose="02010600030101010101" charset="-122"/>
                <a:cs typeface="DengXian" panose="02010600030101010101" charset="-122"/>
              </a:rPr>
              <a:t>小时</a:t>
            </a:r>
          </a:p>
        </p:txBody>
      </p:sp>
      <p:sp>
        <p:nvSpPr>
          <p:cNvPr id="33" name="正方形/長方形 32"/>
          <p:cNvSpPr/>
          <p:nvPr/>
        </p:nvSpPr>
        <p:spPr>
          <a:xfrm>
            <a:off x="5019739" y="2560152"/>
            <a:ext cx="4703220" cy="53366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600" dirty="0">
                <a:solidFill>
                  <a:schemeClr val="tx1"/>
                </a:solidFill>
                <a:latin typeface="DengXian" panose="02010600030101010101" charset="-122"/>
                <a:ea typeface="DengXian" panose="02010600030101010101" charset="-122"/>
                <a:cs typeface="DengXian" panose="02010600030101010101" charset="-122"/>
              </a:rPr>
              <a:t>房子周围</a:t>
            </a:r>
            <a:r>
              <a:rPr kumimoji="1" lang="zh-CN" altLang="ja-JP" sz="1600" dirty="0">
                <a:solidFill>
                  <a:schemeClr val="tx1"/>
                </a:solidFill>
                <a:latin typeface="DengXian" panose="02010600030101010101" charset="-122"/>
                <a:ea typeface="DengXian" panose="02010600030101010101" charset="-122"/>
                <a:cs typeface="DengXian" panose="02010600030101010101" charset="-122"/>
              </a:rPr>
              <a:t>是否有</a:t>
            </a:r>
            <a:r>
              <a:rPr kumimoji="1" lang="ja-JP" altLang="en-US" sz="1600" dirty="0">
                <a:solidFill>
                  <a:schemeClr val="tx1"/>
                </a:solidFill>
                <a:latin typeface="DengXian" panose="02010600030101010101" charset="-122"/>
                <a:ea typeface="DengXian" panose="02010600030101010101" charset="-122"/>
                <a:cs typeface="DengXian" panose="02010600030101010101" charset="-122"/>
              </a:rPr>
              <a:t>山</a:t>
            </a:r>
            <a:r>
              <a:rPr kumimoji="1" lang="zh-CN" altLang="ja-JP" sz="1600" dirty="0">
                <a:solidFill>
                  <a:schemeClr val="tx1"/>
                </a:solidFill>
                <a:latin typeface="DengXian" panose="02010600030101010101" charset="-122"/>
                <a:ea typeface="DengXian" panose="02010600030101010101" charset="-122"/>
                <a:cs typeface="DengXian" panose="02010600030101010101" charset="-122"/>
              </a:rPr>
              <a:t>或山</a:t>
            </a:r>
            <a:r>
              <a:rPr kumimoji="1" lang="ja-JP" altLang="en-US" sz="1600" dirty="0">
                <a:solidFill>
                  <a:schemeClr val="tx1"/>
                </a:solidFill>
                <a:latin typeface="DengXian" panose="02010600030101010101" charset="-122"/>
                <a:ea typeface="DengXian" panose="02010600030101010101" charset="-122"/>
                <a:cs typeface="DengXian" panose="02010600030101010101" charset="-122"/>
              </a:rPr>
              <a:t>坡？</a:t>
            </a:r>
          </a:p>
          <a:p>
            <a:r>
              <a:rPr kumimoji="1" lang="ja-JP" altLang="en-US" sz="1600" dirty="0">
                <a:solidFill>
                  <a:schemeClr val="tx1"/>
                </a:solidFill>
                <a:latin typeface="DengXian" panose="02010600030101010101" charset="-122"/>
                <a:ea typeface="DengXian" panose="02010600030101010101" charset="-122"/>
                <a:cs typeface="DengXian" panose="02010600030101010101" charset="-122"/>
              </a:rPr>
              <a:t>泥石流：有・无</a:t>
            </a:r>
            <a:r>
              <a:rPr kumimoji="1" lang="en-US" altLang="ja-JP" sz="1600" dirty="0">
                <a:solidFill>
                  <a:schemeClr val="tx1"/>
                </a:solidFill>
                <a:latin typeface="DengXian" panose="02010600030101010101" charset="-122"/>
                <a:ea typeface="DengXian" panose="02010600030101010101" charset="-122"/>
                <a:cs typeface="DengXian" panose="02010600030101010101" charset="-122"/>
              </a:rPr>
              <a:t>                  </a:t>
            </a:r>
            <a:r>
              <a:rPr kumimoji="1" lang="zh-CN" altLang="en-US" sz="1600" dirty="0">
                <a:solidFill>
                  <a:schemeClr val="tx1"/>
                </a:solidFill>
                <a:latin typeface="DengXian" panose="02010600030101010101" charset="-122"/>
                <a:ea typeface="DengXian" panose="02010600030101010101" charset="-122"/>
                <a:cs typeface="DengXian" panose="02010600030101010101" charset="-122"/>
              </a:rPr>
              <a:t>土崩</a:t>
            </a:r>
            <a:r>
              <a:rPr kumimoji="1" lang="ja-JP" altLang="en-US" sz="1600" dirty="0">
                <a:solidFill>
                  <a:schemeClr val="tx1"/>
                </a:solidFill>
                <a:latin typeface="DengXian" panose="02010600030101010101" charset="-122"/>
                <a:ea typeface="DengXian" panose="02010600030101010101" charset="-122"/>
                <a:cs typeface="DengXian" panose="02010600030101010101" charset="-122"/>
              </a:rPr>
              <a:t>：有・无　</a:t>
            </a:r>
            <a:endParaRPr kumimoji="1" lang="en-US" altLang="ja-JP" sz="1600" dirty="0">
              <a:solidFill>
                <a:schemeClr val="tx1"/>
              </a:solidFill>
              <a:latin typeface="DengXian" panose="02010600030101010101" charset="-122"/>
              <a:ea typeface="DengXian" panose="02010600030101010101" charset="-122"/>
              <a:cs typeface="DengXian" panose="02010600030101010101" charset="-122"/>
            </a:endParaRPr>
          </a:p>
        </p:txBody>
      </p:sp>
      <p:sp>
        <p:nvSpPr>
          <p:cNvPr id="34" name="正方形/長方形 33"/>
          <p:cNvSpPr/>
          <p:nvPr/>
        </p:nvSpPr>
        <p:spPr>
          <a:xfrm>
            <a:off x="5019739" y="3202000"/>
            <a:ext cx="4703220" cy="53366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zh-CN" altLang="ja-JP" sz="1600" dirty="0">
                <a:solidFill>
                  <a:schemeClr val="tx1"/>
                </a:solidFill>
                <a:latin typeface="DengXian" panose="02010600030101010101" charset="-122"/>
                <a:ea typeface="DengXian" panose="02010600030101010101" charset="-122"/>
                <a:cs typeface="DengXian" panose="02010600030101010101" charset="-122"/>
              </a:rPr>
              <a:t>距离</a:t>
            </a:r>
            <a:r>
              <a:rPr kumimoji="1" lang="ja-JP" altLang="en-US" sz="1600" dirty="0">
                <a:solidFill>
                  <a:schemeClr val="tx1"/>
                </a:solidFill>
                <a:latin typeface="DengXian" panose="02010600030101010101" charset="-122"/>
                <a:ea typeface="DengXian" panose="02010600030101010101" charset="-122"/>
                <a:cs typeface="DengXian" panose="02010600030101010101" charset="-122"/>
              </a:rPr>
              <a:t>海很近吗？</a:t>
            </a:r>
            <a:r>
              <a:rPr kumimoji="1" lang="en-US" altLang="ja-JP" sz="1600" dirty="0">
                <a:solidFill>
                  <a:schemeClr val="tx1"/>
                </a:solidFill>
                <a:latin typeface="DengXian" panose="02010600030101010101" charset="-122"/>
                <a:ea typeface="DengXian" panose="02010600030101010101" charset="-122"/>
                <a:cs typeface="DengXian" panose="02010600030101010101" charset="-122"/>
              </a:rPr>
              <a:t>    </a:t>
            </a:r>
            <a:r>
              <a:rPr kumimoji="1" lang="ja-JP" altLang="en-US" sz="1600" dirty="0">
                <a:solidFill>
                  <a:schemeClr val="tx1"/>
                </a:solidFill>
                <a:latin typeface="DengXian" panose="02010600030101010101" charset="-122"/>
                <a:ea typeface="DengXian" panose="02010600030101010101" charset="-122"/>
                <a:cs typeface="DengXian" panose="02010600030101010101" charset="-122"/>
              </a:rPr>
              <a:t>高潮浸水：　　　ｍ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四角形: 角を丸くする 20"/>
          <p:cNvSpPr/>
          <p:nvPr/>
        </p:nvSpPr>
        <p:spPr>
          <a:xfrm>
            <a:off x="5092892" y="1224794"/>
            <a:ext cx="4288692" cy="533666"/>
          </a:xfrm>
          <a:prstGeom prst="round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b="1" dirty="0">
                <a:latin typeface="DengXian" panose="02010600030101010101" charset="-122"/>
                <a:ea typeface="DengXian" panose="02010600030101010101" charset="-122"/>
              </a:rPr>
              <a:t>③避难</a:t>
            </a:r>
            <a:r>
              <a:rPr kumimoji="1" lang="zh-CN" altLang="ja-JP" b="1" dirty="0">
                <a:latin typeface="DengXian" panose="02010600030101010101" charset="-122"/>
                <a:ea typeface="DengXian" panose="02010600030101010101" charset="-122"/>
              </a:rPr>
              <a:t>指示</a:t>
            </a:r>
          </a:p>
        </p:txBody>
      </p:sp>
      <p:sp>
        <p:nvSpPr>
          <p:cNvPr id="19" name="四角形: 角を丸くする 18"/>
          <p:cNvSpPr/>
          <p:nvPr/>
        </p:nvSpPr>
        <p:spPr>
          <a:xfrm>
            <a:off x="183041" y="4079291"/>
            <a:ext cx="4288692" cy="533666"/>
          </a:xfrm>
          <a:prstGeom prst="round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b="1" dirty="0">
                <a:latin typeface="DengXian" panose="02010600030101010101" charset="-122"/>
                <a:ea typeface="DengXian" panose="02010600030101010101" charset="-122"/>
              </a:rPr>
              <a:t>②周围的行动</a:t>
            </a:r>
          </a:p>
        </p:txBody>
      </p:sp>
      <p:sp>
        <p:nvSpPr>
          <p:cNvPr id="18" name="四角形: 角を丸くする 17"/>
          <p:cNvSpPr/>
          <p:nvPr/>
        </p:nvSpPr>
        <p:spPr>
          <a:xfrm>
            <a:off x="183041" y="1235680"/>
            <a:ext cx="4288692" cy="533666"/>
          </a:xfrm>
          <a:prstGeom prst="round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b="1">
                <a:latin typeface="DengXian" panose="02010600030101010101" charset="-122"/>
                <a:ea typeface="DengXian" panose="02010600030101010101" charset="-122"/>
              </a:rPr>
              <a:t>①地区状况</a:t>
            </a:r>
          </a:p>
        </p:txBody>
      </p:sp>
      <p:sp>
        <p:nvSpPr>
          <p:cNvPr id="6" name="正方形/長方形 5"/>
          <p:cNvSpPr/>
          <p:nvPr/>
        </p:nvSpPr>
        <p:spPr>
          <a:xfrm>
            <a:off x="0" y="43543"/>
            <a:ext cx="9615948" cy="65314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3200" b="1" dirty="0">
                <a:ln w="0"/>
                <a:solidFill>
                  <a:schemeClr val="tx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DengXian" panose="02010600030101010101" charset="-122"/>
                <a:ea typeface="DengXian" panose="02010600030101010101" charset="-122"/>
                <a:cs typeface="DengXian" panose="02010600030101010101" charset="-122"/>
              </a:rPr>
              <a:t>步骤2</a:t>
            </a:r>
            <a:r>
              <a:rPr kumimoji="1" lang="en-US" altLang="ja-JP" sz="3200" b="1" dirty="0">
                <a:ln w="0"/>
                <a:solidFill>
                  <a:schemeClr val="tx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DengXian" panose="02010600030101010101" charset="-122"/>
                <a:ea typeface="DengXian" panose="02010600030101010101" charset="-122"/>
                <a:cs typeface="DengXian" panose="02010600030101010101" charset="-122"/>
              </a:rPr>
              <a:t> </a:t>
            </a:r>
            <a:r>
              <a:rPr kumimoji="1" lang="zh-CN" altLang="en-US" sz="3200" b="1" dirty="0">
                <a:ln w="0"/>
                <a:solidFill>
                  <a:schemeClr val="tx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DengXian" panose="02010600030101010101" charset="-122"/>
                <a:ea typeface="DengXian" panose="02010600030101010101" charset="-122"/>
                <a:cs typeface="DengXian" panose="02010600030101010101" charset="-122"/>
              </a:rPr>
              <a:t>捕捉</a:t>
            </a:r>
            <a:r>
              <a:rPr kumimoji="1" lang="ja-JP" altLang="en-US" sz="3200" b="1" dirty="0">
                <a:ln w="0"/>
                <a:solidFill>
                  <a:schemeClr val="tx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DengXian" panose="02010600030101010101" charset="-122"/>
                <a:ea typeface="DengXian" panose="02010600030101010101" charset="-122"/>
                <a:cs typeface="DengXian" panose="02010600030101010101" charset="-122"/>
              </a:rPr>
              <a:t>避难</a:t>
            </a:r>
            <a:r>
              <a:rPr kumimoji="1" lang="zh-CN" altLang="en-US" sz="3200" b="1" dirty="0">
                <a:ln w="0"/>
                <a:solidFill>
                  <a:schemeClr val="tx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DengXian" panose="02010600030101010101" charset="-122"/>
                <a:ea typeface="DengXian" panose="02010600030101010101" charset="-122"/>
                <a:cs typeface="DengXian" panose="02010600030101010101" charset="-122"/>
              </a:rPr>
              <a:t>的信号</a:t>
            </a:r>
          </a:p>
        </p:txBody>
      </p:sp>
      <p:sp>
        <p:nvSpPr>
          <p:cNvPr id="8" name="正方形/長方形 7"/>
          <p:cNvSpPr/>
          <p:nvPr/>
        </p:nvSpPr>
        <p:spPr>
          <a:xfrm>
            <a:off x="2536597" y="1300428"/>
            <a:ext cx="1877264" cy="41419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kumimoji="1" lang="ja-JP" altLang="en-US" sz="1100" dirty="0">
                <a:latin typeface="DengXian" panose="02010600030101010101" charset="-122"/>
                <a:ea typeface="DengXian" panose="02010600030101010101" charset="-122"/>
              </a:rPr>
              <a:t>下大雨的时候，想想身边的地方会变成什么样吧</a:t>
            </a:r>
          </a:p>
        </p:txBody>
      </p:sp>
      <p:sp>
        <p:nvSpPr>
          <p:cNvPr id="12" name="正方形/長方形 11"/>
          <p:cNvSpPr/>
          <p:nvPr/>
        </p:nvSpPr>
        <p:spPr>
          <a:xfrm>
            <a:off x="2536597" y="4130266"/>
            <a:ext cx="1877263" cy="41419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kumimoji="1" lang="ja-JP" altLang="en-US" sz="1100" dirty="0">
                <a:latin typeface="DengXian" panose="02010600030101010101" charset="-122"/>
                <a:ea typeface="DengXian" panose="02010600030101010101" charset="-122"/>
              </a:rPr>
              <a:t>需要避难的时候，地区的人和身边的人的行动是？</a:t>
            </a:r>
          </a:p>
        </p:txBody>
      </p:sp>
      <p:sp>
        <p:nvSpPr>
          <p:cNvPr id="14" name="正方形/長方形 13"/>
          <p:cNvSpPr/>
          <p:nvPr/>
        </p:nvSpPr>
        <p:spPr>
          <a:xfrm>
            <a:off x="7446448" y="1286395"/>
            <a:ext cx="1877263" cy="41419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kumimoji="1" lang="zh-CN" altLang="ja-JP" sz="1100" dirty="0">
                <a:latin typeface="DengXian" panose="02010600030101010101" charset="-122"/>
                <a:ea typeface="DengXian" panose="02010600030101010101" charset="-122"/>
              </a:rPr>
              <a:t>在</a:t>
            </a:r>
            <a:r>
              <a:rPr kumimoji="1" lang="ja-JP" altLang="en-US" sz="1100" dirty="0">
                <a:latin typeface="DengXian" panose="02010600030101010101" charset="-122"/>
                <a:ea typeface="DengXian" panose="02010600030101010101" charset="-122"/>
              </a:rPr>
              <a:t>作为你避难</a:t>
            </a:r>
            <a:r>
              <a:rPr kumimoji="1" lang="en-US" altLang="ja-JP" sz="1100" dirty="0">
                <a:latin typeface="DengXian" panose="02010600030101010101" charset="-122"/>
                <a:ea typeface="DengXian" panose="02010600030101010101" charset="-122"/>
              </a:rPr>
              <a:t>j</a:t>
            </a:r>
            <a:r>
              <a:rPr kumimoji="1" lang="zh-CN" altLang="en-US" sz="1100" dirty="0">
                <a:latin typeface="DengXian" panose="02010600030101010101" charset="-122"/>
                <a:ea typeface="DengXian" panose="02010600030101010101" charset="-122"/>
              </a:rPr>
              <a:t>基准</a:t>
            </a:r>
            <a:r>
              <a:rPr kumimoji="1" lang="ja-JP" altLang="en-US" sz="1100" dirty="0">
                <a:latin typeface="DengXian" panose="02010600030101010101" charset="-122"/>
                <a:ea typeface="DengXian" panose="02010600030101010101" charset="-122"/>
              </a:rPr>
              <a:t>的避难信息</a:t>
            </a:r>
            <a:r>
              <a:rPr kumimoji="1" lang="zh-CN" altLang="ja-JP" sz="1100" dirty="0">
                <a:latin typeface="DengXian" panose="02010600030101010101" charset="-122"/>
                <a:ea typeface="DengXian" panose="02010600030101010101" charset="-122"/>
              </a:rPr>
              <a:t>栏里</a:t>
            </a:r>
            <a:r>
              <a:rPr kumimoji="1" lang="ja-JP" altLang="en-US" sz="1100" dirty="0">
                <a:latin typeface="DengXian" panose="02010600030101010101" charset="-122"/>
                <a:ea typeface="DengXian" panose="02010600030101010101" charset="-122"/>
              </a:rPr>
              <a:t>☑</a:t>
            </a:r>
          </a:p>
        </p:txBody>
      </p:sp>
      <p:sp>
        <p:nvSpPr>
          <p:cNvPr id="70" name="正方形/長方形 69"/>
          <p:cNvSpPr/>
          <p:nvPr/>
        </p:nvSpPr>
        <p:spPr>
          <a:xfrm>
            <a:off x="5092892" y="1967191"/>
            <a:ext cx="4288692" cy="871613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sz="1600" dirty="0">
                <a:solidFill>
                  <a:schemeClr val="tx1"/>
                </a:solidFill>
                <a:latin typeface="DengXian" panose="02010600030101010101" charset="-122"/>
                <a:ea typeface="DengXian" panose="02010600030101010101" charset="-122"/>
                <a:cs typeface="DengXian" panose="02010600030101010101" charset="-122"/>
              </a:rPr>
              <a:t>□警戒等级3</a:t>
            </a:r>
            <a:r>
              <a:rPr kumimoji="1" lang="en-US" sz="1600" dirty="0">
                <a:solidFill>
                  <a:schemeClr val="tx1"/>
                </a:solidFill>
                <a:latin typeface="DengXian" panose="02010600030101010101" charset="-122"/>
                <a:ea typeface="DengXian" panose="02010600030101010101" charset="-122"/>
                <a:cs typeface="DengXian" panose="02010600030101010101" charset="-122"/>
              </a:rPr>
              <a:t> </a:t>
            </a:r>
            <a:r>
              <a:rPr kumimoji="1" sz="1600" dirty="0">
                <a:solidFill>
                  <a:schemeClr val="tx1"/>
                </a:solidFill>
                <a:latin typeface="DengXian" panose="02010600030101010101" charset="-122"/>
                <a:ea typeface="DengXian" panose="02010600030101010101" charset="-122"/>
                <a:cs typeface="DengXian" panose="02010600030101010101" charset="-122"/>
              </a:rPr>
              <a:t>高龄者等避难</a:t>
            </a:r>
          </a:p>
          <a:p>
            <a:r>
              <a:rPr kumimoji="1" sz="1600" dirty="0">
                <a:solidFill>
                  <a:schemeClr val="tx1"/>
                </a:solidFill>
                <a:latin typeface="DengXian" panose="02010600030101010101" charset="-122"/>
                <a:ea typeface="DengXian" panose="02010600030101010101" charset="-122"/>
                <a:cs typeface="DengXian" panose="02010600030101010101" charset="-122"/>
              </a:rPr>
              <a:t>□警戒等级4</a:t>
            </a:r>
            <a:r>
              <a:rPr kumimoji="1" lang="en-US" sz="1600" dirty="0">
                <a:solidFill>
                  <a:schemeClr val="tx1"/>
                </a:solidFill>
                <a:latin typeface="DengXian" panose="02010600030101010101" charset="-122"/>
                <a:ea typeface="DengXian" panose="02010600030101010101" charset="-122"/>
                <a:cs typeface="DengXian" panose="02010600030101010101" charset="-122"/>
              </a:rPr>
              <a:t> </a:t>
            </a:r>
            <a:r>
              <a:rPr kumimoji="1" sz="1600" dirty="0">
                <a:solidFill>
                  <a:schemeClr val="tx1"/>
                </a:solidFill>
                <a:latin typeface="DengXian" panose="02010600030101010101" charset="-122"/>
                <a:ea typeface="DengXian" panose="02010600030101010101" charset="-122"/>
                <a:cs typeface="DengXian" panose="02010600030101010101" charset="-122"/>
              </a:rPr>
              <a:t>避难指示（紧急）</a:t>
            </a:r>
          </a:p>
          <a:p>
            <a:r>
              <a:rPr kumimoji="1" sz="1600" dirty="0">
                <a:solidFill>
                  <a:schemeClr val="tx1"/>
                </a:solidFill>
                <a:latin typeface="DengXian" panose="02010600030101010101" charset="-122"/>
                <a:ea typeface="DengXian" panose="02010600030101010101" charset="-122"/>
                <a:cs typeface="DengXian" panose="02010600030101010101" charset="-122"/>
              </a:rPr>
              <a:t>□警戒等级5</a:t>
            </a:r>
            <a:r>
              <a:rPr kumimoji="1" lang="en-US" sz="1600" dirty="0">
                <a:solidFill>
                  <a:schemeClr val="tx1"/>
                </a:solidFill>
                <a:latin typeface="DengXian" panose="02010600030101010101" charset="-122"/>
                <a:ea typeface="DengXian" panose="02010600030101010101" charset="-122"/>
                <a:cs typeface="DengXian" panose="02010600030101010101" charset="-122"/>
              </a:rPr>
              <a:t> </a:t>
            </a:r>
            <a:r>
              <a:rPr kumimoji="1" sz="1600" dirty="0">
                <a:solidFill>
                  <a:schemeClr val="tx1"/>
                </a:solidFill>
                <a:latin typeface="DengXian" panose="02010600030101010101" charset="-122"/>
                <a:ea typeface="DengXian" panose="02010600030101010101" charset="-122"/>
                <a:cs typeface="DengXian" panose="02010600030101010101" charset="-122"/>
              </a:rPr>
              <a:t>确保紧急安全</a:t>
            </a:r>
            <a:r>
              <a:rPr kumimoji="1" lang="en-US" sz="1600" dirty="0">
                <a:solidFill>
                  <a:schemeClr val="tx1"/>
                </a:solidFill>
                <a:latin typeface="DengXian" panose="02010600030101010101" charset="-122"/>
                <a:ea typeface="DengXian" panose="02010600030101010101" charset="-122"/>
                <a:cs typeface="DengXian" panose="02010600030101010101" charset="-122"/>
              </a:rPr>
              <a:t>  </a:t>
            </a:r>
            <a:r>
              <a:rPr kumimoji="1" lang="zh-CN" altLang="en-US" sz="1600" dirty="0">
                <a:solidFill>
                  <a:schemeClr val="tx1"/>
                </a:solidFill>
                <a:latin typeface="DengXian" panose="02010600030101010101" charset="-122"/>
                <a:ea typeface="DengXian" panose="02010600030101010101" charset="-122"/>
                <a:cs typeface="DengXian" panose="02010600030101010101" charset="-122"/>
              </a:rPr>
              <a:t>时进行避难</a:t>
            </a:r>
          </a:p>
        </p:txBody>
      </p:sp>
      <p:sp>
        <p:nvSpPr>
          <p:cNvPr id="82" name="正方形/長方形 81"/>
          <p:cNvSpPr/>
          <p:nvPr/>
        </p:nvSpPr>
        <p:spPr>
          <a:xfrm>
            <a:off x="183042" y="733915"/>
            <a:ext cx="9344416" cy="41419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kumimoji="1" lang="ja-JP" altLang="en-US" sz="1400" dirty="0">
                <a:latin typeface="DengXian" panose="02010600030101010101" charset="-122"/>
                <a:ea typeface="DengXian" panose="02010600030101010101" charset="-122"/>
              </a:rPr>
              <a:t>关于①～④，请</a:t>
            </a:r>
            <a:r>
              <a:rPr kumimoji="1" lang="zh-CN" altLang="ja-JP" sz="1400" dirty="0">
                <a:latin typeface="DengXian" panose="02010600030101010101" charset="-122"/>
                <a:ea typeface="DengXian" panose="02010600030101010101" charset="-122"/>
              </a:rPr>
              <a:t>尽可能</a:t>
            </a:r>
            <a:r>
              <a:rPr kumimoji="1" lang="ja-JP" altLang="en-US" sz="1400" dirty="0">
                <a:latin typeface="DengXian" panose="02010600030101010101" charset="-122"/>
                <a:ea typeface="DengXian" panose="02010600030101010101" charset="-122"/>
              </a:rPr>
              <a:t>考虑</a:t>
            </a:r>
            <a:r>
              <a:rPr kumimoji="1" lang="zh-CN" altLang="ja-JP" sz="1400" dirty="0">
                <a:latin typeface="DengXian" panose="02010600030101010101" charset="-122"/>
                <a:ea typeface="DengXian" panose="02010600030101010101" charset="-122"/>
              </a:rPr>
              <a:t>一下可能</a:t>
            </a:r>
            <a:r>
              <a:rPr kumimoji="1" lang="ja-JP" altLang="en-US" sz="1400" dirty="0">
                <a:latin typeface="DengXian" panose="02010600030101010101" charset="-122"/>
                <a:ea typeface="DengXian" panose="02010600030101010101" charset="-122"/>
              </a:rPr>
              <a:t>成为避难契机的</a:t>
            </a:r>
            <a:r>
              <a:rPr kumimoji="1" lang="zh-CN" altLang="ja-JP" sz="1400" dirty="0">
                <a:latin typeface="DengXian" panose="02010600030101010101" charset="-122"/>
                <a:ea typeface="DengXian" panose="02010600030101010101" charset="-122"/>
              </a:rPr>
              <a:t>信号</a:t>
            </a:r>
            <a:r>
              <a:rPr kumimoji="1" lang="ja-JP" altLang="en-US" sz="1400" dirty="0">
                <a:latin typeface="DengXian" panose="02010600030101010101" charset="-122"/>
                <a:ea typeface="DengXian" panose="02010600030101010101" charset="-122"/>
              </a:rPr>
              <a:t>，调查后填写。</a:t>
            </a:r>
          </a:p>
        </p:txBody>
      </p:sp>
      <p:cxnSp>
        <p:nvCxnSpPr>
          <p:cNvPr id="2" name="直線コネクタ 1"/>
          <p:cNvCxnSpPr/>
          <p:nvPr/>
        </p:nvCxnSpPr>
        <p:spPr>
          <a:xfrm flipV="1">
            <a:off x="4782312" y="1199104"/>
            <a:ext cx="0" cy="5439741"/>
          </a:xfrm>
          <a:prstGeom prst="line">
            <a:avLst/>
          </a:prstGeom>
          <a:ln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" name="正方形/長方形 2"/>
          <p:cNvSpPr/>
          <p:nvPr/>
        </p:nvSpPr>
        <p:spPr>
          <a:xfrm>
            <a:off x="256192" y="1907920"/>
            <a:ext cx="4379807" cy="182173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kumimoji="1" lang="ja-JP" altLang="en-US" sz="1400" dirty="0">
                <a:solidFill>
                  <a:schemeClr val="tx1"/>
                </a:solidFill>
                <a:latin typeface="DengXian" panose="02010600030101010101" charset="-122"/>
                <a:ea typeface="DengXian" panose="02010600030101010101" charset="-122"/>
              </a:rPr>
              <a:t>大雨时周围的</a:t>
            </a:r>
            <a:r>
              <a:rPr kumimoji="1" lang="zh-CN" altLang="ja-JP" sz="1400" dirty="0">
                <a:solidFill>
                  <a:schemeClr val="tx1"/>
                </a:solidFill>
                <a:latin typeface="DengXian" panose="02010600030101010101" charset="-122"/>
                <a:ea typeface="DengXian" panose="02010600030101010101" charset="-122"/>
              </a:rPr>
              <a:t>客观</a:t>
            </a:r>
            <a:r>
              <a:rPr kumimoji="1" lang="ja-JP" altLang="en-US" sz="1400" dirty="0">
                <a:solidFill>
                  <a:schemeClr val="tx1"/>
                </a:solidFill>
                <a:latin typeface="DengXian" panose="02010600030101010101" charset="-122"/>
                <a:ea typeface="DengXian" panose="02010600030101010101" charset="-122"/>
              </a:rPr>
              <a:t>状况、</a:t>
            </a:r>
            <a:r>
              <a:rPr kumimoji="1" lang="zh-CN" altLang="ja-JP" sz="1400" dirty="0">
                <a:solidFill>
                  <a:schemeClr val="tx1"/>
                </a:solidFill>
                <a:latin typeface="DengXian" panose="02010600030101010101" charset="-122"/>
                <a:ea typeface="DengXian" panose="02010600030101010101" charset="-122"/>
              </a:rPr>
              <a:t>周围人的口口相传</a:t>
            </a:r>
            <a:r>
              <a:rPr kumimoji="1" lang="ja-JP" altLang="en-US" sz="1400" dirty="0">
                <a:solidFill>
                  <a:schemeClr val="tx1"/>
                </a:solidFill>
                <a:latin typeface="DengXian" panose="02010600030101010101" charset="-122"/>
                <a:ea typeface="DengXian" panose="02010600030101010101" charset="-122"/>
              </a:rPr>
              <a:t>、其他</a:t>
            </a:r>
          </a:p>
          <a:p>
            <a:r>
              <a:rPr kumimoji="1" lang="ja-JP" altLang="en-US" sz="1400" dirty="0">
                <a:solidFill>
                  <a:schemeClr val="tx1"/>
                </a:solidFill>
                <a:latin typeface="DengXian" panose="02010600030101010101" charset="-122"/>
                <a:ea typeface="DengXian" panose="02010600030101010101" charset="-122"/>
              </a:rPr>
              <a:t>例</a:t>
            </a:r>
            <a:r>
              <a:rPr kumimoji="1" lang="zh-CN" altLang="ja-JP" sz="1400" dirty="0">
                <a:solidFill>
                  <a:schemeClr val="tx1"/>
                </a:solidFill>
                <a:latin typeface="DengXian" panose="02010600030101010101" charset="-122"/>
                <a:ea typeface="DengXian" panose="02010600030101010101" charset="-122"/>
              </a:rPr>
              <a:t>：</a:t>
            </a:r>
            <a:r>
              <a:rPr kumimoji="1" lang="ja-JP" altLang="en-US" sz="1400" dirty="0">
                <a:solidFill>
                  <a:schemeClr val="tx1"/>
                </a:solidFill>
                <a:latin typeface="DengXian" panose="02010600030101010101" charset="-122"/>
                <a:ea typeface="DengXian" panose="02010600030101010101" charset="-122"/>
              </a:rPr>
              <a:t>家旁边的水路</a:t>
            </a:r>
            <a:r>
              <a:rPr kumimoji="1" lang="zh-CN" altLang="ja-JP" sz="1400" dirty="0">
                <a:solidFill>
                  <a:schemeClr val="tx1"/>
                </a:solidFill>
                <a:latin typeface="DengXian" panose="02010600030101010101" charset="-122"/>
                <a:ea typeface="DengXian" panose="02010600030101010101" charset="-122"/>
              </a:rPr>
              <a:t>发生</a:t>
            </a:r>
            <a:r>
              <a:rPr kumimoji="1" lang="ja-JP" altLang="en-US" sz="1400" dirty="0">
                <a:solidFill>
                  <a:schemeClr val="tx1"/>
                </a:solidFill>
                <a:latin typeface="DengXian" panose="02010600030101010101" charset="-122"/>
                <a:ea typeface="DengXian" panose="02010600030101010101" charset="-122"/>
              </a:rPr>
              <a:t>溢出，危险山的溪水开始向和往常不同的方向流动，如果</a:t>
            </a:r>
            <a:r>
              <a:rPr kumimoji="1" lang="zh-CN" altLang="ja-JP" sz="1400" dirty="0">
                <a:solidFill>
                  <a:schemeClr val="tx1"/>
                </a:solidFill>
                <a:latin typeface="DengXian" panose="02010600030101010101" charset="-122"/>
                <a:ea typeface="DengXian" panose="02010600030101010101" charset="-122"/>
              </a:rPr>
              <a:t>水位</a:t>
            </a:r>
            <a:r>
              <a:rPr kumimoji="1" lang="ja-JP" altLang="en-US" sz="1400" dirty="0">
                <a:solidFill>
                  <a:schemeClr val="tx1"/>
                </a:solidFill>
                <a:latin typeface="DengXian" panose="02010600030101010101" charset="-122"/>
                <a:ea typeface="DengXian" panose="02010600030101010101" charset="-122"/>
              </a:rPr>
              <a:t>越过堤坝的黄线</a:t>
            </a:r>
          </a:p>
        </p:txBody>
      </p:sp>
      <p:sp>
        <p:nvSpPr>
          <p:cNvPr id="4" name="正方形/長方形 3"/>
          <p:cNvSpPr/>
          <p:nvPr/>
        </p:nvSpPr>
        <p:spPr>
          <a:xfrm>
            <a:off x="256192" y="4762480"/>
            <a:ext cx="4346117" cy="182173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kumimoji="1" lang="ja-JP" altLang="en-US" sz="1600" dirty="0">
                <a:solidFill>
                  <a:schemeClr val="tx1"/>
                </a:solidFill>
                <a:latin typeface="DengXian" panose="02010600030101010101" charset="-122"/>
                <a:ea typeface="DengXian" panose="02010600030101010101" charset="-122"/>
              </a:rPr>
              <a:t>地区居民的行动、朋友的</a:t>
            </a:r>
            <a:r>
              <a:rPr kumimoji="1" lang="zh-CN" altLang="ja-JP" sz="1600" dirty="0">
                <a:solidFill>
                  <a:schemeClr val="tx1"/>
                </a:solidFill>
                <a:latin typeface="DengXian" panose="02010600030101010101" charset="-122"/>
                <a:ea typeface="DengXian" panose="02010600030101010101" charset="-122"/>
              </a:rPr>
              <a:t>反应</a:t>
            </a:r>
            <a:r>
              <a:rPr kumimoji="1" lang="ja-JP" altLang="en-US" sz="1600" dirty="0">
                <a:solidFill>
                  <a:schemeClr val="tx1"/>
                </a:solidFill>
                <a:latin typeface="DengXian" panose="02010600030101010101" charset="-122"/>
                <a:ea typeface="DengXian" panose="02010600030101010101" charset="-122"/>
              </a:rPr>
              <a:t>、其他</a:t>
            </a:r>
          </a:p>
          <a:p>
            <a:r>
              <a:rPr kumimoji="1" lang="ja-JP" altLang="en-US" sz="1600" dirty="0">
                <a:solidFill>
                  <a:schemeClr val="tx1"/>
                </a:solidFill>
                <a:latin typeface="DengXian" panose="02010600030101010101" charset="-122"/>
                <a:ea typeface="DengXian" panose="02010600030101010101" charset="-122"/>
              </a:rPr>
              <a:t>例</a:t>
            </a:r>
            <a:r>
              <a:rPr kumimoji="1" lang="zh-CN" altLang="ja-JP" sz="1600" dirty="0">
                <a:solidFill>
                  <a:schemeClr val="tx1"/>
                </a:solidFill>
                <a:latin typeface="DengXian" panose="02010600030101010101" charset="-122"/>
                <a:ea typeface="DengXian" panose="02010600030101010101" charset="-122"/>
              </a:rPr>
              <a:t>：所</a:t>
            </a:r>
            <a:r>
              <a:rPr kumimoji="1" lang="ja-JP" altLang="en-US" sz="1600" dirty="0">
                <a:solidFill>
                  <a:schemeClr val="tx1"/>
                </a:solidFill>
                <a:latin typeface="DengXian" panose="02010600030101010101" charset="-122"/>
                <a:ea typeface="DengXian" panose="02010600030101010101" charset="-122"/>
              </a:rPr>
              <a:t>在地区进行避难，朋友联系说想避难，地区停电，警车来呼吁避难</a:t>
            </a:r>
          </a:p>
        </p:txBody>
      </p:sp>
      <p:sp>
        <p:nvSpPr>
          <p:cNvPr id="7" name="四角形: 角を丸くする 6"/>
          <p:cNvSpPr/>
          <p:nvPr/>
        </p:nvSpPr>
        <p:spPr>
          <a:xfrm>
            <a:off x="4998890" y="6025598"/>
            <a:ext cx="4653634" cy="533666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b="1" dirty="0">
                <a:solidFill>
                  <a:srgbClr val="C00000"/>
                </a:solidFill>
                <a:latin typeface="DengXian" panose="02010600030101010101" charset="-122"/>
                <a:ea typeface="DengXian" panose="02010600030101010101" charset="-122"/>
              </a:rPr>
              <a:t>注意事项：这些</a:t>
            </a:r>
            <a:r>
              <a:rPr kumimoji="1" lang="zh-CN" altLang="ja-JP" b="1" dirty="0">
                <a:solidFill>
                  <a:srgbClr val="C00000"/>
                </a:solidFill>
                <a:latin typeface="DengXian" panose="02010600030101010101" charset="-122"/>
                <a:ea typeface="DengXian" panose="02010600030101010101" charset="-122"/>
              </a:rPr>
              <a:t>标准仅供参考</a:t>
            </a:r>
            <a:r>
              <a:rPr kumimoji="1" lang="ja-JP" altLang="en-US" b="1" dirty="0">
                <a:solidFill>
                  <a:srgbClr val="C00000"/>
                </a:solidFill>
                <a:latin typeface="DengXian" panose="02010600030101010101" charset="-122"/>
                <a:ea typeface="DengXian" panose="02010600030101010101" charset="-122"/>
              </a:rPr>
              <a:t>，不一定是安全的避难标准。</a:t>
            </a:r>
          </a:p>
        </p:txBody>
      </p:sp>
      <p:sp>
        <p:nvSpPr>
          <p:cNvPr id="9" name="大かっこ 8"/>
          <p:cNvSpPr/>
          <p:nvPr/>
        </p:nvSpPr>
        <p:spPr>
          <a:xfrm>
            <a:off x="384048" y="2802169"/>
            <a:ext cx="4102965" cy="833822"/>
          </a:xfrm>
          <a:prstGeom prst="bracketPair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大かっこ 9"/>
          <p:cNvSpPr/>
          <p:nvPr/>
        </p:nvSpPr>
        <p:spPr>
          <a:xfrm>
            <a:off x="384048" y="5632522"/>
            <a:ext cx="4102965" cy="833822"/>
          </a:xfrm>
          <a:prstGeom prst="bracketPair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四角形: 角を丸くする 4"/>
          <p:cNvSpPr/>
          <p:nvPr/>
        </p:nvSpPr>
        <p:spPr>
          <a:xfrm>
            <a:off x="5092892" y="3047070"/>
            <a:ext cx="4288692" cy="533666"/>
          </a:xfrm>
          <a:prstGeom prst="round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b="1" dirty="0">
                <a:latin typeface="DengXian" panose="02010600030101010101" charset="-122"/>
                <a:ea typeface="DengXian" panose="02010600030101010101" charset="-122"/>
              </a:rPr>
              <a:t>（补足）</a:t>
            </a:r>
            <a:r>
              <a:rPr kumimoji="1" lang="zh-CN" altLang="ja-JP" b="1" dirty="0">
                <a:latin typeface="DengXian" panose="02010600030101010101" charset="-122"/>
                <a:ea typeface="DengXian" panose="02010600030101010101" charset="-122"/>
              </a:rPr>
              <a:t>观</a:t>
            </a:r>
            <a:r>
              <a:rPr kumimoji="1" lang="ja-JP" altLang="en-US" b="1" dirty="0">
                <a:latin typeface="DengXian" panose="02010600030101010101" charset="-122"/>
                <a:ea typeface="DengXian" panose="02010600030101010101" charset="-122"/>
              </a:rPr>
              <a:t>测情报</a:t>
            </a:r>
          </a:p>
        </p:txBody>
      </p:sp>
      <p:sp>
        <p:nvSpPr>
          <p:cNvPr id="11" name="正方形/長方形 10"/>
          <p:cNvSpPr/>
          <p:nvPr/>
        </p:nvSpPr>
        <p:spPr>
          <a:xfrm>
            <a:off x="7687310" y="3122295"/>
            <a:ext cx="1395730" cy="41402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kumimoji="1" lang="ja-JP" altLang="en-US" sz="1100" dirty="0">
                <a:latin typeface="DengXian" panose="02010600030101010101" charset="-122"/>
                <a:ea typeface="DengXian" panose="02010600030101010101" charset="-122"/>
              </a:rPr>
              <a:t>确认是否有可用的观测信息</a:t>
            </a:r>
          </a:p>
        </p:txBody>
      </p:sp>
      <p:sp>
        <p:nvSpPr>
          <p:cNvPr id="13" name="正方形/長方形 12"/>
          <p:cNvSpPr/>
          <p:nvPr/>
        </p:nvSpPr>
        <p:spPr>
          <a:xfrm>
            <a:off x="5092892" y="3747325"/>
            <a:ext cx="4288692" cy="218290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400" dirty="0">
                <a:solidFill>
                  <a:schemeClr val="tx1"/>
                </a:solidFill>
                <a:latin typeface="DengXian" panose="02010600030101010101" charset="-122"/>
                <a:ea typeface="DengXian" panose="02010600030101010101" charset="-122"/>
                <a:cs typeface="DengXian" panose="02010600030101010101" charset="-122"/>
              </a:rPr>
              <a:t>例☑时间雨量</a:t>
            </a:r>
            <a:r>
              <a:rPr kumimoji="1" lang="en-US" altLang="ja-JP" sz="1400" dirty="0">
                <a:solidFill>
                  <a:schemeClr val="tx1"/>
                </a:solidFill>
                <a:latin typeface="DengXian" panose="02010600030101010101" charset="-122"/>
                <a:ea typeface="DengXian" panose="02010600030101010101" charset="-122"/>
                <a:cs typeface="DengXian" panose="02010600030101010101" charset="-122"/>
              </a:rPr>
              <a:t> </a:t>
            </a:r>
            <a:r>
              <a:rPr kumimoji="1" lang="ja-JP" altLang="en-US" sz="1400" dirty="0">
                <a:solidFill>
                  <a:schemeClr val="tx1"/>
                </a:solidFill>
                <a:latin typeface="DengXian" panose="02010600030101010101" charset="-122"/>
                <a:ea typeface="DengXian" panose="02010600030101010101" charset="-122"/>
                <a:cs typeface="DengXian" panose="02010600030101010101" charset="-122"/>
              </a:rPr>
              <a:t>□水位</a:t>
            </a:r>
            <a:r>
              <a:rPr kumimoji="1" lang="en-US" altLang="ja-JP" sz="1400" dirty="0">
                <a:solidFill>
                  <a:schemeClr val="tx1"/>
                </a:solidFill>
                <a:latin typeface="DengXian" panose="02010600030101010101" charset="-122"/>
                <a:ea typeface="DengXian" panose="02010600030101010101" charset="-122"/>
                <a:cs typeface="DengXian" panose="02010600030101010101" charset="-122"/>
              </a:rPr>
              <a:t> </a:t>
            </a:r>
            <a:r>
              <a:rPr kumimoji="1" lang="ja-JP" altLang="en-US" sz="1400" dirty="0">
                <a:solidFill>
                  <a:schemeClr val="tx1"/>
                </a:solidFill>
                <a:latin typeface="DengXian" panose="02010600030101010101" charset="-122"/>
                <a:ea typeface="DengXian" panose="02010600030101010101" charset="-122"/>
                <a:cs typeface="DengXian" panose="02010600030101010101" charset="-122"/>
              </a:rPr>
              <a:t>□土壤雨量指数</a:t>
            </a:r>
            <a:r>
              <a:rPr kumimoji="1" lang="en-US" altLang="ja-JP" sz="1400" dirty="0">
                <a:solidFill>
                  <a:schemeClr val="tx1"/>
                </a:solidFill>
                <a:latin typeface="DengXian" panose="02010600030101010101" charset="-122"/>
                <a:ea typeface="DengXian" panose="02010600030101010101" charset="-122"/>
                <a:cs typeface="DengXian" panose="02010600030101010101" charset="-122"/>
              </a:rPr>
              <a:t> </a:t>
            </a:r>
            <a:r>
              <a:rPr kumimoji="1" lang="ja-JP" altLang="en-US" sz="1400" dirty="0">
                <a:solidFill>
                  <a:schemeClr val="tx1"/>
                </a:solidFill>
                <a:latin typeface="DengXian" panose="02010600030101010101" charset="-122"/>
                <a:ea typeface="DengXian" panose="02010600030101010101" charset="-122"/>
                <a:cs typeface="DengXian" panose="02010600030101010101" charset="-122"/>
              </a:rPr>
              <a:t>□潮位</a:t>
            </a:r>
          </a:p>
          <a:p>
            <a:r>
              <a:rPr kumimoji="1" lang="ja-JP" altLang="en-US" sz="1400" dirty="0">
                <a:solidFill>
                  <a:schemeClr val="tx1"/>
                </a:solidFill>
                <a:latin typeface="DengXian" panose="02010600030101010101" charset="-122"/>
                <a:ea typeface="DengXian" panose="02010600030101010101" charset="-122"/>
                <a:cs typeface="DengXian" panose="02010600030101010101" charset="-122"/>
              </a:rPr>
              <a:t>场所：池田</a:t>
            </a:r>
            <a:r>
              <a:rPr kumimoji="1" lang="en-US" altLang="ja-JP" sz="1400" dirty="0">
                <a:solidFill>
                  <a:schemeClr val="tx1"/>
                </a:solidFill>
                <a:latin typeface="DengXian" panose="02010600030101010101" charset="-122"/>
                <a:ea typeface="DengXian" panose="02010600030101010101" charset="-122"/>
                <a:cs typeface="DengXian" panose="02010600030101010101" charset="-122"/>
              </a:rPr>
              <a:t> </a:t>
            </a:r>
            <a:r>
              <a:rPr kumimoji="1" lang="ja-JP" altLang="en-US" sz="1400" dirty="0">
                <a:solidFill>
                  <a:schemeClr val="tx1"/>
                </a:solidFill>
                <a:latin typeface="DengXian" panose="02010600030101010101" charset="-122"/>
                <a:ea typeface="DengXian" panose="02010600030101010101" charset="-122"/>
                <a:cs typeface="DengXian" panose="02010600030101010101" charset="-122"/>
              </a:rPr>
              <a:t>状况：1时间80mm</a:t>
            </a:r>
            <a:r>
              <a:rPr kumimoji="1" lang="en-US" altLang="ja-JP" sz="1400" dirty="0">
                <a:solidFill>
                  <a:schemeClr val="tx1"/>
                </a:solidFill>
                <a:latin typeface="DengXian" panose="02010600030101010101" charset="-122"/>
                <a:ea typeface="DengXian" panose="02010600030101010101" charset="-122"/>
                <a:cs typeface="DengXian" panose="02010600030101010101" charset="-122"/>
              </a:rPr>
              <a:t>  </a:t>
            </a:r>
            <a:r>
              <a:rPr kumimoji="1" lang="ja-JP" altLang="en-US" sz="1400" dirty="0">
                <a:solidFill>
                  <a:schemeClr val="tx1"/>
                </a:solidFill>
                <a:latin typeface="DengXian" panose="02010600030101010101" charset="-122"/>
                <a:ea typeface="DengXian" panose="02010600030101010101" charset="-122"/>
                <a:cs typeface="DengXian" panose="02010600030101010101" charset="-122"/>
              </a:rPr>
              <a:t>警戒レベル：5</a:t>
            </a:r>
          </a:p>
          <a:p>
            <a:r>
              <a:rPr kumimoji="1" lang="ja-JP" altLang="en-US" sz="1400" dirty="0">
                <a:solidFill>
                  <a:schemeClr val="tx1"/>
                </a:solidFill>
                <a:latin typeface="DengXian" panose="02010600030101010101" charset="-122"/>
                <a:ea typeface="DengXian" panose="02010600030101010101" charset="-122"/>
              </a:rPr>
              <a:t>□时间雨量</a:t>
            </a:r>
            <a:r>
              <a:rPr kumimoji="1" lang="en-US" altLang="ja-JP" sz="1400" dirty="0">
                <a:solidFill>
                  <a:schemeClr val="tx1"/>
                </a:solidFill>
                <a:latin typeface="DengXian" panose="02010600030101010101" charset="-122"/>
                <a:ea typeface="DengXian" panose="02010600030101010101" charset="-122"/>
              </a:rPr>
              <a:t>    </a:t>
            </a:r>
            <a:r>
              <a:rPr kumimoji="1" lang="ja-JP" altLang="en-US" sz="1400" dirty="0">
                <a:solidFill>
                  <a:schemeClr val="tx1"/>
                </a:solidFill>
                <a:latin typeface="DengXian" panose="02010600030101010101" charset="-122"/>
                <a:ea typeface="DengXian" panose="02010600030101010101" charset="-122"/>
              </a:rPr>
              <a:t>□水位</a:t>
            </a:r>
            <a:r>
              <a:rPr kumimoji="1" lang="en-US" altLang="ja-JP" sz="1400" dirty="0">
                <a:solidFill>
                  <a:schemeClr val="tx1"/>
                </a:solidFill>
                <a:latin typeface="DengXian" panose="02010600030101010101" charset="-122"/>
                <a:ea typeface="DengXian" panose="02010600030101010101" charset="-122"/>
              </a:rPr>
              <a:t>    </a:t>
            </a:r>
            <a:r>
              <a:rPr kumimoji="1" lang="ja-JP" altLang="en-US" sz="1400" dirty="0">
                <a:solidFill>
                  <a:schemeClr val="tx1"/>
                </a:solidFill>
                <a:latin typeface="DengXian" panose="02010600030101010101" charset="-122"/>
                <a:ea typeface="DengXian" panose="02010600030101010101" charset="-122"/>
              </a:rPr>
              <a:t>□土壤雨量指数</a:t>
            </a:r>
            <a:r>
              <a:rPr kumimoji="1" lang="en-US" altLang="ja-JP" sz="1400" dirty="0">
                <a:solidFill>
                  <a:schemeClr val="tx1"/>
                </a:solidFill>
                <a:latin typeface="DengXian" panose="02010600030101010101" charset="-122"/>
                <a:ea typeface="DengXian" panose="02010600030101010101" charset="-122"/>
              </a:rPr>
              <a:t>    </a:t>
            </a:r>
            <a:r>
              <a:rPr kumimoji="1" lang="ja-JP" altLang="en-US" sz="1400" dirty="0">
                <a:solidFill>
                  <a:schemeClr val="tx1"/>
                </a:solidFill>
                <a:latin typeface="DengXian" panose="02010600030101010101" charset="-122"/>
                <a:ea typeface="DengXian" panose="02010600030101010101" charset="-122"/>
              </a:rPr>
              <a:t>□潮位</a:t>
            </a:r>
          </a:p>
          <a:p>
            <a:r>
              <a:rPr kumimoji="1" lang="ja-JP" altLang="en-US" sz="1400" dirty="0">
                <a:solidFill>
                  <a:schemeClr val="tx1"/>
                </a:solidFill>
                <a:latin typeface="DengXian" panose="02010600030101010101" charset="-122"/>
                <a:ea typeface="DengXian" panose="02010600030101010101" charset="-122"/>
              </a:rPr>
              <a:t> </a:t>
            </a:r>
            <a:r>
              <a:rPr kumimoji="1" lang="en-US" altLang="ja-JP" sz="1400" dirty="0">
                <a:solidFill>
                  <a:schemeClr val="tx1"/>
                </a:solidFill>
                <a:latin typeface="DengXian" panose="02010600030101010101" charset="-122"/>
                <a:ea typeface="DengXian" panose="02010600030101010101" charset="-122"/>
              </a:rPr>
              <a:t>   </a:t>
            </a:r>
            <a:r>
              <a:rPr kumimoji="1" lang="ja-JP" altLang="en-US" sz="1400" dirty="0">
                <a:solidFill>
                  <a:schemeClr val="tx1"/>
                </a:solidFill>
                <a:latin typeface="DengXian" panose="02010600030101010101" charset="-122"/>
                <a:ea typeface="DengXian" panose="02010600030101010101" charset="-122"/>
              </a:rPr>
              <a:t>场所：</a:t>
            </a:r>
            <a:r>
              <a:rPr kumimoji="1" lang="en-US" altLang="ja-JP" sz="1400" dirty="0">
                <a:solidFill>
                  <a:schemeClr val="tx1"/>
                </a:solidFill>
                <a:latin typeface="DengXian" panose="02010600030101010101" charset="-122"/>
                <a:ea typeface="DengXian" panose="02010600030101010101" charset="-122"/>
              </a:rPr>
              <a:t>           </a:t>
            </a:r>
            <a:r>
              <a:rPr kumimoji="1" lang="ja-JP" altLang="en-US" sz="1400" dirty="0">
                <a:solidFill>
                  <a:schemeClr val="tx1"/>
                </a:solidFill>
                <a:latin typeface="DengXian" panose="02010600030101010101" charset="-122"/>
                <a:ea typeface="DengXian" panose="02010600030101010101" charset="-122"/>
              </a:rPr>
              <a:t>状况：</a:t>
            </a:r>
            <a:r>
              <a:rPr kumimoji="1" lang="en-US" altLang="ja-JP" sz="1400" dirty="0">
                <a:solidFill>
                  <a:schemeClr val="tx1"/>
                </a:solidFill>
                <a:latin typeface="DengXian" panose="02010600030101010101" charset="-122"/>
                <a:ea typeface="DengXian" panose="02010600030101010101" charset="-122"/>
              </a:rPr>
              <a:t>                         </a:t>
            </a:r>
            <a:r>
              <a:rPr kumimoji="1" lang="ja-JP" altLang="en-US" sz="1400" dirty="0">
                <a:solidFill>
                  <a:schemeClr val="tx1"/>
                </a:solidFill>
                <a:latin typeface="DengXian" panose="02010600030101010101" charset="-122"/>
                <a:ea typeface="DengXian" panose="02010600030101010101" charset="-122"/>
              </a:rPr>
              <a:t>警戒レベル：</a:t>
            </a:r>
          </a:p>
          <a:p>
            <a:r>
              <a:rPr kumimoji="1" lang="ja-JP" altLang="en-US" sz="1400" dirty="0">
                <a:solidFill>
                  <a:schemeClr val="tx1"/>
                </a:solidFill>
                <a:latin typeface="DengXian" panose="02010600030101010101" charset="-122"/>
                <a:ea typeface="DengXian" panose="02010600030101010101" charset="-122"/>
                <a:sym typeface="+mn-ea"/>
              </a:rPr>
              <a:t>□时间雨量</a:t>
            </a:r>
            <a:r>
              <a:rPr kumimoji="1" lang="en-US" altLang="ja-JP" sz="1400" dirty="0">
                <a:solidFill>
                  <a:schemeClr val="tx1"/>
                </a:solidFill>
                <a:latin typeface="DengXian" panose="02010600030101010101" charset="-122"/>
                <a:ea typeface="DengXian" panose="02010600030101010101" charset="-122"/>
                <a:sym typeface="+mn-ea"/>
              </a:rPr>
              <a:t>    </a:t>
            </a:r>
            <a:r>
              <a:rPr kumimoji="1" lang="ja-JP" altLang="en-US" sz="1400" dirty="0">
                <a:solidFill>
                  <a:schemeClr val="tx1"/>
                </a:solidFill>
                <a:latin typeface="DengXian" panose="02010600030101010101" charset="-122"/>
                <a:ea typeface="DengXian" panose="02010600030101010101" charset="-122"/>
                <a:sym typeface="+mn-ea"/>
              </a:rPr>
              <a:t>□水位</a:t>
            </a:r>
            <a:r>
              <a:rPr kumimoji="1" lang="en-US" altLang="ja-JP" sz="1400" dirty="0">
                <a:solidFill>
                  <a:schemeClr val="tx1"/>
                </a:solidFill>
                <a:latin typeface="DengXian" panose="02010600030101010101" charset="-122"/>
                <a:ea typeface="DengXian" panose="02010600030101010101" charset="-122"/>
                <a:sym typeface="+mn-ea"/>
              </a:rPr>
              <a:t>    </a:t>
            </a:r>
            <a:r>
              <a:rPr kumimoji="1" lang="ja-JP" altLang="en-US" sz="1400" dirty="0">
                <a:solidFill>
                  <a:schemeClr val="tx1"/>
                </a:solidFill>
                <a:latin typeface="DengXian" panose="02010600030101010101" charset="-122"/>
                <a:ea typeface="DengXian" panose="02010600030101010101" charset="-122"/>
                <a:sym typeface="+mn-ea"/>
              </a:rPr>
              <a:t>□土壤雨量指数</a:t>
            </a:r>
            <a:r>
              <a:rPr kumimoji="1" lang="en-US" altLang="ja-JP" sz="1400" dirty="0">
                <a:solidFill>
                  <a:schemeClr val="tx1"/>
                </a:solidFill>
                <a:latin typeface="DengXian" panose="02010600030101010101" charset="-122"/>
                <a:ea typeface="DengXian" panose="02010600030101010101" charset="-122"/>
                <a:sym typeface="+mn-ea"/>
              </a:rPr>
              <a:t>    </a:t>
            </a:r>
            <a:r>
              <a:rPr kumimoji="1" lang="ja-JP" altLang="en-US" sz="1400" dirty="0">
                <a:solidFill>
                  <a:schemeClr val="tx1"/>
                </a:solidFill>
                <a:latin typeface="DengXian" panose="02010600030101010101" charset="-122"/>
                <a:ea typeface="DengXian" panose="02010600030101010101" charset="-122"/>
                <a:sym typeface="+mn-ea"/>
              </a:rPr>
              <a:t>□潮位</a:t>
            </a:r>
            <a:endParaRPr kumimoji="1" lang="ja-JP" altLang="en-US" sz="1400" dirty="0">
              <a:solidFill>
                <a:schemeClr val="tx1"/>
              </a:solidFill>
              <a:latin typeface="DengXian" panose="02010600030101010101" charset="-122"/>
              <a:ea typeface="DengXian" panose="02010600030101010101" charset="-122"/>
            </a:endParaRPr>
          </a:p>
          <a:p>
            <a:r>
              <a:rPr kumimoji="1" lang="ja-JP" altLang="en-US" sz="1400" dirty="0">
                <a:solidFill>
                  <a:schemeClr val="tx1"/>
                </a:solidFill>
                <a:latin typeface="DengXian" panose="02010600030101010101" charset="-122"/>
                <a:ea typeface="DengXian" panose="02010600030101010101" charset="-122"/>
                <a:sym typeface="+mn-ea"/>
              </a:rPr>
              <a:t> </a:t>
            </a:r>
            <a:r>
              <a:rPr kumimoji="1" lang="en-US" altLang="ja-JP" sz="1400" dirty="0">
                <a:solidFill>
                  <a:schemeClr val="tx1"/>
                </a:solidFill>
                <a:latin typeface="DengXian" panose="02010600030101010101" charset="-122"/>
                <a:ea typeface="DengXian" panose="02010600030101010101" charset="-122"/>
                <a:sym typeface="+mn-ea"/>
              </a:rPr>
              <a:t>   </a:t>
            </a:r>
            <a:r>
              <a:rPr kumimoji="1" lang="ja-JP" altLang="en-US" sz="1400" dirty="0">
                <a:solidFill>
                  <a:schemeClr val="tx1"/>
                </a:solidFill>
                <a:latin typeface="DengXian" panose="02010600030101010101" charset="-122"/>
                <a:ea typeface="DengXian" panose="02010600030101010101" charset="-122"/>
                <a:sym typeface="+mn-ea"/>
              </a:rPr>
              <a:t>场所：</a:t>
            </a:r>
            <a:r>
              <a:rPr kumimoji="1" lang="en-US" altLang="ja-JP" sz="1400" dirty="0">
                <a:solidFill>
                  <a:schemeClr val="tx1"/>
                </a:solidFill>
                <a:latin typeface="DengXian" panose="02010600030101010101" charset="-122"/>
                <a:ea typeface="DengXian" panose="02010600030101010101" charset="-122"/>
                <a:sym typeface="+mn-ea"/>
              </a:rPr>
              <a:t>           </a:t>
            </a:r>
            <a:r>
              <a:rPr kumimoji="1" lang="ja-JP" altLang="en-US" sz="1400" dirty="0">
                <a:solidFill>
                  <a:schemeClr val="tx1"/>
                </a:solidFill>
                <a:latin typeface="DengXian" panose="02010600030101010101" charset="-122"/>
                <a:ea typeface="DengXian" panose="02010600030101010101" charset="-122"/>
                <a:sym typeface="+mn-ea"/>
              </a:rPr>
              <a:t>状况：</a:t>
            </a:r>
            <a:r>
              <a:rPr kumimoji="1" lang="en-US" altLang="ja-JP" sz="1400" dirty="0">
                <a:solidFill>
                  <a:schemeClr val="tx1"/>
                </a:solidFill>
                <a:latin typeface="DengXian" panose="02010600030101010101" charset="-122"/>
                <a:ea typeface="DengXian" panose="02010600030101010101" charset="-122"/>
                <a:sym typeface="+mn-ea"/>
              </a:rPr>
              <a:t>                         </a:t>
            </a:r>
            <a:r>
              <a:rPr kumimoji="1" lang="ja-JP" altLang="en-US" sz="1400" dirty="0">
                <a:solidFill>
                  <a:schemeClr val="tx1"/>
                </a:solidFill>
                <a:latin typeface="DengXian" panose="02010600030101010101" charset="-122"/>
                <a:ea typeface="DengXian" panose="02010600030101010101" charset="-122"/>
                <a:sym typeface="+mn-ea"/>
              </a:rPr>
              <a:t>警戒レベル：</a:t>
            </a:r>
            <a:endParaRPr kumimoji="1" lang="ja-JP" altLang="en-US" sz="1400" dirty="0">
              <a:solidFill>
                <a:schemeClr val="tx1"/>
              </a:solidFill>
              <a:latin typeface="DengXian" panose="02010600030101010101" charset="-122"/>
              <a:ea typeface="DengXian" panose="02010600030101010101" charset="-122"/>
            </a:endParaRPr>
          </a:p>
          <a:p>
            <a:endParaRPr kumimoji="1" lang="en-US" altLang="ja-JP" sz="700" dirty="0">
              <a:solidFill>
                <a:schemeClr val="tx1"/>
              </a:solidFill>
            </a:endParaRPr>
          </a:p>
          <a:p>
            <a:r>
              <a:rPr kumimoji="1" lang="ja-JP" altLang="en-US" sz="1400" dirty="0">
                <a:solidFill>
                  <a:schemeClr val="tx1"/>
                </a:solidFill>
                <a:latin typeface="DengXian" panose="02010600030101010101" charset="-122"/>
                <a:ea typeface="DengXian" panose="02010600030101010101" charset="-122"/>
                <a:sym typeface="+mn-ea"/>
              </a:rPr>
              <a:t>□时间雨量</a:t>
            </a:r>
            <a:r>
              <a:rPr kumimoji="1" lang="en-US" altLang="ja-JP" sz="1400" dirty="0">
                <a:solidFill>
                  <a:schemeClr val="tx1"/>
                </a:solidFill>
                <a:latin typeface="DengXian" panose="02010600030101010101" charset="-122"/>
                <a:ea typeface="DengXian" panose="02010600030101010101" charset="-122"/>
                <a:sym typeface="+mn-ea"/>
              </a:rPr>
              <a:t>    </a:t>
            </a:r>
            <a:r>
              <a:rPr kumimoji="1" lang="ja-JP" altLang="en-US" sz="1400" dirty="0">
                <a:solidFill>
                  <a:schemeClr val="tx1"/>
                </a:solidFill>
                <a:latin typeface="DengXian" panose="02010600030101010101" charset="-122"/>
                <a:ea typeface="DengXian" panose="02010600030101010101" charset="-122"/>
                <a:sym typeface="+mn-ea"/>
              </a:rPr>
              <a:t>□水位</a:t>
            </a:r>
            <a:r>
              <a:rPr kumimoji="1" lang="en-US" altLang="ja-JP" sz="1400" dirty="0">
                <a:solidFill>
                  <a:schemeClr val="tx1"/>
                </a:solidFill>
                <a:latin typeface="DengXian" panose="02010600030101010101" charset="-122"/>
                <a:ea typeface="DengXian" panose="02010600030101010101" charset="-122"/>
                <a:sym typeface="+mn-ea"/>
              </a:rPr>
              <a:t>    </a:t>
            </a:r>
            <a:r>
              <a:rPr kumimoji="1" lang="ja-JP" altLang="en-US" sz="1400" dirty="0">
                <a:solidFill>
                  <a:schemeClr val="tx1"/>
                </a:solidFill>
                <a:latin typeface="DengXian" panose="02010600030101010101" charset="-122"/>
                <a:ea typeface="DengXian" panose="02010600030101010101" charset="-122"/>
                <a:sym typeface="+mn-ea"/>
              </a:rPr>
              <a:t>□土壤雨量指数</a:t>
            </a:r>
            <a:r>
              <a:rPr kumimoji="1" lang="en-US" altLang="ja-JP" sz="1400" dirty="0">
                <a:solidFill>
                  <a:schemeClr val="tx1"/>
                </a:solidFill>
                <a:latin typeface="DengXian" panose="02010600030101010101" charset="-122"/>
                <a:ea typeface="DengXian" panose="02010600030101010101" charset="-122"/>
                <a:sym typeface="+mn-ea"/>
              </a:rPr>
              <a:t>    </a:t>
            </a:r>
            <a:r>
              <a:rPr kumimoji="1" lang="ja-JP" altLang="en-US" sz="1400" dirty="0">
                <a:solidFill>
                  <a:schemeClr val="tx1"/>
                </a:solidFill>
                <a:latin typeface="DengXian" panose="02010600030101010101" charset="-122"/>
                <a:ea typeface="DengXian" panose="02010600030101010101" charset="-122"/>
                <a:sym typeface="+mn-ea"/>
              </a:rPr>
              <a:t>□潮位</a:t>
            </a:r>
            <a:endParaRPr kumimoji="1" lang="ja-JP" altLang="en-US" sz="1400" dirty="0">
              <a:solidFill>
                <a:schemeClr val="tx1"/>
              </a:solidFill>
              <a:latin typeface="DengXian" panose="02010600030101010101" charset="-122"/>
              <a:ea typeface="DengXian" panose="02010600030101010101" charset="-122"/>
            </a:endParaRPr>
          </a:p>
          <a:p>
            <a:r>
              <a:rPr kumimoji="1" lang="ja-JP" altLang="en-US" sz="1400" dirty="0">
                <a:solidFill>
                  <a:schemeClr val="tx1"/>
                </a:solidFill>
                <a:latin typeface="DengXian" panose="02010600030101010101" charset="-122"/>
                <a:ea typeface="DengXian" panose="02010600030101010101" charset="-122"/>
                <a:sym typeface="+mn-ea"/>
              </a:rPr>
              <a:t> </a:t>
            </a:r>
            <a:r>
              <a:rPr kumimoji="1" lang="en-US" altLang="ja-JP" sz="1400" dirty="0">
                <a:solidFill>
                  <a:schemeClr val="tx1"/>
                </a:solidFill>
                <a:latin typeface="DengXian" panose="02010600030101010101" charset="-122"/>
                <a:ea typeface="DengXian" panose="02010600030101010101" charset="-122"/>
                <a:sym typeface="+mn-ea"/>
              </a:rPr>
              <a:t>   </a:t>
            </a:r>
            <a:r>
              <a:rPr kumimoji="1" lang="ja-JP" altLang="en-US" sz="1400" dirty="0">
                <a:solidFill>
                  <a:schemeClr val="tx1"/>
                </a:solidFill>
                <a:latin typeface="DengXian" panose="02010600030101010101" charset="-122"/>
                <a:ea typeface="DengXian" panose="02010600030101010101" charset="-122"/>
                <a:sym typeface="+mn-ea"/>
              </a:rPr>
              <a:t>场所：</a:t>
            </a:r>
            <a:r>
              <a:rPr kumimoji="1" lang="en-US" altLang="ja-JP" sz="1400" dirty="0">
                <a:solidFill>
                  <a:schemeClr val="tx1"/>
                </a:solidFill>
                <a:latin typeface="DengXian" panose="02010600030101010101" charset="-122"/>
                <a:ea typeface="DengXian" panose="02010600030101010101" charset="-122"/>
                <a:sym typeface="+mn-ea"/>
              </a:rPr>
              <a:t>           </a:t>
            </a:r>
            <a:r>
              <a:rPr kumimoji="1" lang="ja-JP" altLang="en-US" sz="1400" dirty="0">
                <a:solidFill>
                  <a:schemeClr val="tx1"/>
                </a:solidFill>
                <a:latin typeface="DengXian" panose="02010600030101010101" charset="-122"/>
                <a:ea typeface="DengXian" panose="02010600030101010101" charset="-122"/>
                <a:sym typeface="+mn-ea"/>
              </a:rPr>
              <a:t>状况：</a:t>
            </a:r>
            <a:r>
              <a:rPr kumimoji="1" lang="en-US" altLang="ja-JP" sz="1400" dirty="0">
                <a:solidFill>
                  <a:schemeClr val="tx1"/>
                </a:solidFill>
                <a:latin typeface="DengXian" panose="02010600030101010101" charset="-122"/>
                <a:ea typeface="DengXian" panose="02010600030101010101" charset="-122"/>
                <a:sym typeface="+mn-ea"/>
              </a:rPr>
              <a:t>                         </a:t>
            </a:r>
            <a:r>
              <a:rPr kumimoji="1" lang="ja-JP" altLang="en-US" sz="1400" dirty="0">
                <a:solidFill>
                  <a:schemeClr val="tx1"/>
                </a:solidFill>
                <a:latin typeface="DengXian" panose="02010600030101010101" charset="-122"/>
                <a:ea typeface="DengXian" panose="02010600030101010101" charset="-122"/>
                <a:sym typeface="+mn-ea"/>
              </a:rPr>
              <a:t>警戒レベル：</a:t>
            </a:r>
            <a:endParaRPr kumimoji="1" lang="en-US" altLang="ja-JP" sz="14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四角形: 角を丸くする 20"/>
          <p:cNvSpPr/>
          <p:nvPr/>
        </p:nvSpPr>
        <p:spPr>
          <a:xfrm>
            <a:off x="5069485" y="4079291"/>
            <a:ext cx="4394589" cy="533666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b="1" dirty="0">
                <a:latin typeface="DengXian" panose="02010600030101010101" charset="-122"/>
                <a:ea typeface="DengXian" panose="02010600030101010101" charset="-122"/>
              </a:rPr>
              <a:t>④在避难方面和当地人的合作是？</a:t>
            </a:r>
          </a:p>
        </p:txBody>
      </p:sp>
      <p:sp>
        <p:nvSpPr>
          <p:cNvPr id="20" name="四角形: 角を丸くする 19"/>
          <p:cNvSpPr/>
          <p:nvPr/>
        </p:nvSpPr>
        <p:spPr>
          <a:xfrm>
            <a:off x="256193" y="4069355"/>
            <a:ext cx="4288692" cy="533666"/>
          </a:xfrm>
          <a:prstGeom prst="round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b="1" dirty="0">
                <a:latin typeface="DengXian" panose="02010600030101010101" charset="-122"/>
                <a:ea typeface="DengXian" panose="02010600030101010101" charset="-122"/>
              </a:rPr>
              <a:t>②影响避难时期的工作和立场？</a:t>
            </a:r>
          </a:p>
        </p:txBody>
      </p:sp>
      <p:sp>
        <p:nvSpPr>
          <p:cNvPr id="18" name="四角形: 角を丸くする 17"/>
          <p:cNvSpPr/>
          <p:nvPr/>
        </p:nvSpPr>
        <p:spPr>
          <a:xfrm>
            <a:off x="264321" y="1235680"/>
            <a:ext cx="4280564" cy="533666"/>
          </a:xfrm>
          <a:prstGeom prst="round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b="1" dirty="0">
                <a:latin typeface="DengXian" panose="02010600030101010101" charset="-122"/>
                <a:ea typeface="DengXian" panose="02010600030101010101" charset="-122"/>
              </a:rPr>
              <a:t>①影响避难时期的家庭情况是？</a:t>
            </a:r>
          </a:p>
        </p:txBody>
      </p:sp>
      <p:sp>
        <p:nvSpPr>
          <p:cNvPr id="6" name="正方形/長方形 5"/>
          <p:cNvSpPr/>
          <p:nvPr/>
        </p:nvSpPr>
        <p:spPr>
          <a:xfrm>
            <a:off x="0" y="43543"/>
            <a:ext cx="9615948" cy="65314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3200" b="1" dirty="0">
                <a:ln w="0"/>
                <a:solidFill>
                  <a:schemeClr val="tx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DengXian" panose="02010600030101010101" charset="-122"/>
                <a:ea typeface="DengXian" panose="02010600030101010101" charset="-122"/>
                <a:cs typeface="DengXian" panose="02010600030101010101" charset="-122"/>
              </a:rPr>
              <a:t>步骤3</a:t>
            </a:r>
            <a:r>
              <a:rPr kumimoji="1" lang="en-US" altLang="ja-JP" sz="3200" b="1" dirty="0">
                <a:ln w="0"/>
                <a:solidFill>
                  <a:schemeClr val="tx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DengXian" panose="02010600030101010101" charset="-122"/>
                <a:ea typeface="DengXian" panose="02010600030101010101" charset="-122"/>
                <a:cs typeface="DengXian" panose="02010600030101010101" charset="-122"/>
              </a:rPr>
              <a:t> </a:t>
            </a:r>
            <a:r>
              <a:rPr kumimoji="1" lang="zh-CN" altLang="en-US" sz="3200" b="1" dirty="0">
                <a:ln w="0"/>
                <a:solidFill>
                  <a:schemeClr val="tx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DengXian" panose="02010600030101010101" charset="-122"/>
                <a:ea typeface="DengXian" panose="02010600030101010101" charset="-122"/>
                <a:cs typeface="DengXian" panose="02010600030101010101" charset="-122"/>
              </a:rPr>
              <a:t>反推</a:t>
            </a:r>
            <a:r>
              <a:rPr kumimoji="1" lang="ja-JP" altLang="en-US" sz="3200" b="1" dirty="0">
                <a:ln w="0"/>
                <a:solidFill>
                  <a:schemeClr val="tx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DengXian" panose="02010600030101010101" charset="-122"/>
                <a:ea typeface="DengXian" panose="02010600030101010101" charset="-122"/>
                <a:cs typeface="DengXian" panose="02010600030101010101" charset="-122"/>
              </a:rPr>
              <a:t>你的避难</a:t>
            </a:r>
            <a:r>
              <a:rPr kumimoji="1" lang="zh-CN" altLang="ja-JP" sz="3200" b="1" dirty="0">
                <a:ln w="0"/>
                <a:solidFill>
                  <a:schemeClr val="tx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DengXian" panose="02010600030101010101" charset="-122"/>
                <a:ea typeface="DengXian" panose="02010600030101010101" charset="-122"/>
                <a:cs typeface="DengXian" panose="02010600030101010101" charset="-122"/>
              </a:rPr>
              <a:t>计划</a:t>
            </a:r>
            <a:r>
              <a:rPr kumimoji="1" lang="ja-JP" altLang="en-US" sz="3200" b="1" dirty="0">
                <a:ln w="0"/>
                <a:solidFill>
                  <a:schemeClr val="tx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DengXian" panose="02010600030101010101" charset="-122"/>
                <a:ea typeface="DengXian" panose="02010600030101010101" charset="-122"/>
                <a:cs typeface="DengXian" panose="02010600030101010101" charset="-122"/>
              </a:rPr>
              <a:t>与周围的人合作</a:t>
            </a:r>
          </a:p>
        </p:txBody>
      </p:sp>
      <p:sp>
        <p:nvSpPr>
          <p:cNvPr id="82" name="正方形/長方形 81"/>
          <p:cNvSpPr/>
          <p:nvPr/>
        </p:nvSpPr>
        <p:spPr>
          <a:xfrm>
            <a:off x="183042" y="733915"/>
            <a:ext cx="8970790" cy="41419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kumimoji="1" lang="ja-JP" altLang="en-US" sz="1400" dirty="0">
                <a:latin typeface="DengXian" panose="02010600030101010101" charset="-122"/>
                <a:ea typeface="DengXian" panose="02010600030101010101" charset="-122"/>
              </a:rPr>
              <a:t>如果有提前避难的情况或需要和朋友或地区的人合作的话，请填写①～④。</a:t>
            </a:r>
          </a:p>
        </p:txBody>
      </p:sp>
      <p:sp>
        <p:nvSpPr>
          <p:cNvPr id="2" name="正方形/長方形 1"/>
          <p:cNvSpPr/>
          <p:nvPr/>
        </p:nvSpPr>
        <p:spPr>
          <a:xfrm>
            <a:off x="247048" y="1907920"/>
            <a:ext cx="4361523" cy="1908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kumimoji="1" sz="1400" dirty="0">
                <a:solidFill>
                  <a:schemeClr val="tx1"/>
                </a:solidFill>
                <a:latin typeface="DengXian" panose="02010600030101010101" charset="-122"/>
                <a:ea typeface="DengXian" panose="02010600030101010101" charset="-122"/>
                <a:cs typeface="DengXian" panose="02010600030101010101" charset="-122"/>
              </a:rPr>
              <a:t>□受影响的家庭情况（例：80岁的奶奶）</a:t>
            </a:r>
          </a:p>
          <a:p>
            <a:r>
              <a:rPr kumimoji="1" sz="1400" dirty="0">
                <a:solidFill>
                  <a:schemeClr val="tx1"/>
                </a:solidFill>
                <a:latin typeface="DengXian" panose="02010600030101010101" charset="-122"/>
                <a:ea typeface="DengXian" panose="02010600030101010101" charset="-122"/>
                <a:cs typeface="DengXian" panose="02010600030101010101" charset="-122"/>
              </a:rPr>
              <a:t>□避难时的危险（例：避难的路上有泥石流的危险）□避难的方法（例：没有私家车）</a:t>
            </a:r>
          </a:p>
          <a:p>
            <a:r>
              <a:rPr kumimoji="1" sz="1400" dirty="0">
                <a:solidFill>
                  <a:schemeClr val="tx1"/>
                </a:solidFill>
                <a:latin typeface="DengXian" panose="02010600030101010101" charset="-122"/>
                <a:ea typeface="DengXian" panose="02010600030101010101" charset="-122"/>
                <a:cs typeface="DengXian" panose="02010600030101010101" charset="-122"/>
              </a:rPr>
              <a:t>□其他（</a:t>
            </a:r>
            <a:r>
              <a:rPr kumimoji="1" lang="en-US" sz="1400" dirty="0">
                <a:solidFill>
                  <a:schemeClr val="tx1"/>
                </a:solidFill>
                <a:latin typeface="DengXian" panose="02010600030101010101" charset="-122"/>
                <a:ea typeface="DengXian" panose="02010600030101010101" charset="-122"/>
                <a:cs typeface="DengXian" panose="02010600030101010101" charset="-122"/>
              </a:rPr>
              <a:t>               </a:t>
            </a:r>
            <a:r>
              <a:rPr kumimoji="1" sz="1400" dirty="0">
                <a:solidFill>
                  <a:schemeClr val="tx1"/>
                </a:solidFill>
                <a:latin typeface="DengXian" panose="02010600030101010101" charset="-122"/>
                <a:ea typeface="DengXian" panose="02010600030101010101" charset="-122"/>
                <a:cs typeface="DengXian" panose="02010600030101010101" charset="-122"/>
              </a:rPr>
              <a:t>）</a:t>
            </a:r>
          </a:p>
          <a:p>
            <a:r>
              <a:rPr kumimoji="1" sz="1400" dirty="0">
                <a:solidFill>
                  <a:schemeClr val="tx1"/>
                </a:solidFill>
                <a:latin typeface="DengXian" panose="02010600030101010101" charset="-122"/>
                <a:ea typeface="DengXian" panose="02010600030101010101" charset="-122"/>
                <a:cs typeface="DengXian" panose="02010600030101010101" charset="-122"/>
              </a:rPr>
              <a:t>□没有特别</a:t>
            </a:r>
          </a:p>
          <a:p>
            <a:r>
              <a:rPr kumimoji="1" lang="zh-CN" sz="1400" dirty="0">
                <a:solidFill>
                  <a:schemeClr val="tx1"/>
                </a:solidFill>
                <a:latin typeface="DengXian" panose="02010600030101010101" charset="-122"/>
                <a:ea typeface="DengXian" panose="02010600030101010101" charset="-122"/>
                <a:cs typeface="DengXian" panose="02010600030101010101" charset="-122"/>
              </a:rPr>
              <a:t>以上</a:t>
            </a:r>
            <a:r>
              <a:rPr kumimoji="1" sz="1400" dirty="0">
                <a:solidFill>
                  <a:schemeClr val="tx1"/>
                </a:solidFill>
                <a:latin typeface="DengXian" panose="02010600030101010101" charset="-122"/>
                <a:ea typeface="DengXian" panose="02010600030101010101" charset="-122"/>
                <a:cs typeface="DengXian" panose="02010600030101010101" charset="-122"/>
              </a:rPr>
              <a:t>选择的</a:t>
            </a:r>
            <a:r>
              <a:rPr kumimoji="1" lang="zh-CN" sz="1400" dirty="0">
                <a:solidFill>
                  <a:schemeClr val="tx1"/>
                </a:solidFill>
                <a:latin typeface="DengXian" panose="02010600030101010101" charset="-122"/>
                <a:ea typeface="DengXian" panose="02010600030101010101" charset="-122"/>
                <a:cs typeface="DengXian" panose="02010600030101010101" charset="-122"/>
              </a:rPr>
              <a:t>选项</a:t>
            </a:r>
            <a:r>
              <a:rPr kumimoji="1" sz="1400" dirty="0">
                <a:solidFill>
                  <a:schemeClr val="tx1"/>
                </a:solidFill>
                <a:latin typeface="DengXian" panose="02010600030101010101" charset="-122"/>
                <a:ea typeface="DengXian" panose="02010600030101010101" charset="-122"/>
                <a:cs typeface="DengXian" panose="02010600030101010101" charset="-122"/>
              </a:rPr>
              <a:t>具体内容对避难时期</a:t>
            </a:r>
            <a:r>
              <a:rPr kumimoji="1" lang="zh-CN" sz="1400" dirty="0">
                <a:solidFill>
                  <a:schemeClr val="tx1"/>
                </a:solidFill>
                <a:latin typeface="DengXian" panose="02010600030101010101" charset="-122"/>
                <a:ea typeface="DengXian" panose="02010600030101010101" charset="-122"/>
                <a:cs typeface="DengXian" panose="02010600030101010101" charset="-122"/>
              </a:rPr>
              <a:t>有何</a:t>
            </a:r>
            <a:r>
              <a:rPr kumimoji="1" sz="1400" dirty="0">
                <a:solidFill>
                  <a:schemeClr val="tx1"/>
                </a:solidFill>
                <a:latin typeface="DengXian" panose="02010600030101010101" charset="-122"/>
                <a:ea typeface="DengXian" panose="02010600030101010101" charset="-122"/>
                <a:cs typeface="DengXian" panose="02010600030101010101" charset="-122"/>
              </a:rPr>
              <a:t>影响？</a:t>
            </a:r>
          </a:p>
        </p:txBody>
      </p:sp>
      <p:sp>
        <p:nvSpPr>
          <p:cNvPr id="4" name="正方形/長方形 3"/>
          <p:cNvSpPr/>
          <p:nvPr/>
        </p:nvSpPr>
        <p:spPr>
          <a:xfrm>
            <a:off x="247048" y="4769611"/>
            <a:ext cx="4361521" cy="199484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kumimoji="1" sz="1400" dirty="0">
                <a:solidFill>
                  <a:schemeClr val="tx1"/>
                </a:solidFill>
                <a:latin typeface="DengXian" panose="02010600030101010101" charset="-122"/>
                <a:ea typeface="DengXian" panose="02010600030101010101" charset="-122"/>
              </a:rPr>
              <a:t>□工作上的情况（例：公司也需要应对大雨）</a:t>
            </a:r>
          </a:p>
          <a:p>
            <a:r>
              <a:rPr kumimoji="1" sz="1400" dirty="0">
                <a:solidFill>
                  <a:schemeClr val="tx1"/>
                </a:solidFill>
                <a:latin typeface="DengXian" panose="02010600030101010101" charset="-122"/>
                <a:ea typeface="DengXian" panose="02010600030101010101" charset="-122"/>
              </a:rPr>
              <a:t>□在地区的立场（例：大雨时需要集合）</a:t>
            </a:r>
          </a:p>
          <a:p>
            <a:r>
              <a:rPr kumimoji="1" sz="1400" dirty="0">
                <a:solidFill>
                  <a:schemeClr val="tx1"/>
                </a:solidFill>
                <a:latin typeface="DengXian" panose="02010600030101010101" charset="-122"/>
                <a:ea typeface="DengXian" panose="02010600030101010101" charset="-122"/>
                <a:cs typeface="DengXian" panose="02010600030101010101" charset="-122"/>
                <a:sym typeface="+mn-ea"/>
              </a:rPr>
              <a:t>□其他（</a:t>
            </a:r>
            <a:r>
              <a:rPr kumimoji="1" lang="en-US" sz="1400" dirty="0">
                <a:solidFill>
                  <a:schemeClr val="tx1"/>
                </a:solidFill>
                <a:latin typeface="DengXian" panose="02010600030101010101" charset="-122"/>
                <a:ea typeface="DengXian" panose="02010600030101010101" charset="-122"/>
                <a:cs typeface="DengXian" panose="02010600030101010101" charset="-122"/>
                <a:sym typeface="+mn-ea"/>
              </a:rPr>
              <a:t>               </a:t>
            </a:r>
            <a:r>
              <a:rPr kumimoji="1" sz="1400" dirty="0">
                <a:solidFill>
                  <a:schemeClr val="tx1"/>
                </a:solidFill>
                <a:latin typeface="DengXian" panose="02010600030101010101" charset="-122"/>
                <a:ea typeface="DengXian" panose="02010600030101010101" charset="-122"/>
                <a:cs typeface="DengXian" panose="02010600030101010101" charset="-122"/>
                <a:sym typeface="+mn-ea"/>
              </a:rPr>
              <a:t>）</a:t>
            </a:r>
            <a:endParaRPr kumimoji="1" sz="1400" dirty="0">
              <a:solidFill>
                <a:schemeClr val="tx1"/>
              </a:solidFill>
              <a:latin typeface="DengXian" panose="02010600030101010101" charset="-122"/>
              <a:ea typeface="DengXian" panose="02010600030101010101" charset="-122"/>
              <a:cs typeface="DengXian" panose="02010600030101010101" charset="-122"/>
            </a:endParaRPr>
          </a:p>
          <a:p>
            <a:r>
              <a:rPr kumimoji="1" sz="1400" dirty="0">
                <a:solidFill>
                  <a:schemeClr val="tx1"/>
                </a:solidFill>
                <a:latin typeface="DengXian" panose="02010600030101010101" charset="-122"/>
                <a:ea typeface="DengXian" panose="02010600030101010101" charset="-122"/>
                <a:cs typeface="DengXian" panose="02010600030101010101" charset="-122"/>
                <a:sym typeface="+mn-ea"/>
              </a:rPr>
              <a:t>□没有特别</a:t>
            </a:r>
            <a:endParaRPr kumimoji="1" sz="1400" dirty="0">
              <a:solidFill>
                <a:schemeClr val="tx1"/>
              </a:solidFill>
              <a:latin typeface="DengXian" panose="02010600030101010101" charset="-122"/>
              <a:ea typeface="DengXian" panose="02010600030101010101" charset="-122"/>
              <a:cs typeface="DengXian" panose="02010600030101010101" charset="-122"/>
            </a:endParaRPr>
          </a:p>
          <a:p>
            <a:r>
              <a:rPr kumimoji="1" lang="zh-CN" sz="1400" dirty="0">
                <a:solidFill>
                  <a:schemeClr val="tx1"/>
                </a:solidFill>
                <a:latin typeface="DengXian" panose="02010600030101010101" charset="-122"/>
                <a:ea typeface="DengXian" panose="02010600030101010101" charset="-122"/>
                <a:cs typeface="DengXian" panose="02010600030101010101" charset="-122"/>
                <a:sym typeface="+mn-ea"/>
              </a:rPr>
              <a:t>以上</a:t>
            </a:r>
            <a:r>
              <a:rPr kumimoji="1" sz="1400" dirty="0">
                <a:solidFill>
                  <a:schemeClr val="tx1"/>
                </a:solidFill>
                <a:latin typeface="DengXian" panose="02010600030101010101" charset="-122"/>
                <a:ea typeface="DengXian" panose="02010600030101010101" charset="-122"/>
                <a:cs typeface="DengXian" panose="02010600030101010101" charset="-122"/>
                <a:sym typeface="+mn-ea"/>
              </a:rPr>
              <a:t>选择的</a:t>
            </a:r>
            <a:r>
              <a:rPr kumimoji="1" lang="zh-CN" sz="1400" dirty="0">
                <a:solidFill>
                  <a:schemeClr val="tx1"/>
                </a:solidFill>
                <a:latin typeface="DengXian" panose="02010600030101010101" charset="-122"/>
                <a:ea typeface="DengXian" panose="02010600030101010101" charset="-122"/>
                <a:cs typeface="DengXian" panose="02010600030101010101" charset="-122"/>
                <a:sym typeface="+mn-ea"/>
              </a:rPr>
              <a:t>选项</a:t>
            </a:r>
            <a:r>
              <a:rPr kumimoji="1" sz="1400" dirty="0">
                <a:solidFill>
                  <a:schemeClr val="tx1"/>
                </a:solidFill>
                <a:latin typeface="DengXian" panose="02010600030101010101" charset="-122"/>
                <a:ea typeface="DengXian" panose="02010600030101010101" charset="-122"/>
                <a:cs typeface="DengXian" panose="02010600030101010101" charset="-122"/>
                <a:sym typeface="+mn-ea"/>
              </a:rPr>
              <a:t>具体内容对避难时期</a:t>
            </a:r>
            <a:r>
              <a:rPr kumimoji="1" lang="zh-CN" sz="1400" dirty="0">
                <a:solidFill>
                  <a:schemeClr val="tx1"/>
                </a:solidFill>
                <a:latin typeface="DengXian" panose="02010600030101010101" charset="-122"/>
                <a:ea typeface="DengXian" panose="02010600030101010101" charset="-122"/>
                <a:cs typeface="DengXian" panose="02010600030101010101" charset="-122"/>
                <a:sym typeface="+mn-ea"/>
              </a:rPr>
              <a:t>有何</a:t>
            </a:r>
            <a:r>
              <a:rPr kumimoji="1" sz="1400" dirty="0">
                <a:solidFill>
                  <a:schemeClr val="tx1"/>
                </a:solidFill>
                <a:latin typeface="DengXian" panose="02010600030101010101" charset="-122"/>
                <a:ea typeface="DengXian" panose="02010600030101010101" charset="-122"/>
                <a:cs typeface="DengXian" panose="02010600030101010101" charset="-122"/>
                <a:sym typeface="+mn-ea"/>
              </a:rPr>
              <a:t>影响？</a:t>
            </a:r>
            <a:endParaRPr kumimoji="1" sz="1400" dirty="0">
              <a:solidFill>
                <a:schemeClr val="tx1"/>
              </a:solidFill>
              <a:latin typeface="DengXian" panose="02010600030101010101" charset="-122"/>
              <a:ea typeface="DengXian" panose="02010600030101010101" charset="-122"/>
              <a:cs typeface="DengXian" panose="02010600030101010101" charset="-122"/>
            </a:endParaRPr>
          </a:p>
          <a:p>
            <a:endParaRPr kumimoji="1" lang="en-US" altLang="ja-JP" sz="1400" dirty="0">
              <a:solidFill>
                <a:schemeClr val="tx1"/>
              </a:solidFill>
            </a:endParaRPr>
          </a:p>
          <a:p>
            <a:endParaRPr kumimoji="1" lang="en-US" altLang="ja-JP" sz="1400" dirty="0">
              <a:solidFill>
                <a:schemeClr val="tx1"/>
              </a:solidFill>
            </a:endParaRPr>
          </a:p>
        </p:txBody>
      </p:sp>
      <p:sp>
        <p:nvSpPr>
          <p:cNvPr id="5" name="正方形/長方形 4"/>
          <p:cNvSpPr/>
          <p:nvPr/>
        </p:nvSpPr>
        <p:spPr>
          <a:xfrm>
            <a:off x="5069485" y="4804269"/>
            <a:ext cx="4394593" cy="196018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kumimoji="1" lang="ja-JP" altLang="en-US" sz="1400" dirty="0">
                <a:solidFill>
                  <a:schemeClr val="tx1"/>
                </a:solidFill>
                <a:latin typeface="DengXian" panose="02010600030101010101" charset="-122"/>
                <a:ea typeface="DengXian" panose="02010600030101010101" charset="-122"/>
              </a:rPr>
              <a:t>□为了避难需要</a:t>
            </a:r>
            <a:r>
              <a:rPr kumimoji="1" lang="zh-CN" altLang="ja-JP" sz="1400" dirty="0">
                <a:solidFill>
                  <a:schemeClr val="tx1"/>
                </a:solidFill>
                <a:latin typeface="DengXian" panose="02010600030101010101" charset="-122"/>
                <a:ea typeface="DengXian" panose="02010600030101010101" charset="-122"/>
              </a:rPr>
              <a:t>当</a:t>
            </a:r>
            <a:r>
              <a:rPr kumimoji="1" lang="ja-JP" altLang="en-US" sz="1400" dirty="0">
                <a:solidFill>
                  <a:schemeClr val="tx1"/>
                </a:solidFill>
                <a:latin typeface="DengXian" panose="02010600030101010101" charset="-122"/>
                <a:ea typeface="DengXian" panose="02010600030101010101" charset="-122"/>
              </a:rPr>
              <a:t>地区的人和周围的支援</a:t>
            </a:r>
          </a:p>
          <a:p>
            <a:r>
              <a:rPr kumimoji="1" lang="ja-JP" altLang="en-US" sz="1400" dirty="0">
                <a:solidFill>
                  <a:schemeClr val="tx1"/>
                </a:solidFill>
                <a:latin typeface="DengXian" panose="02010600030101010101" charset="-122"/>
                <a:ea typeface="DengXian" panose="02010600030101010101" charset="-122"/>
              </a:rPr>
              <a:t>□参加避难时的地区活动，和邻居互相帮助</a:t>
            </a:r>
          </a:p>
          <a:p>
            <a:r>
              <a:rPr kumimoji="1" lang="ja-JP" altLang="en-US" sz="1400" dirty="0">
                <a:solidFill>
                  <a:schemeClr val="tx1"/>
                </a:solidFill>
                <a:latin typeface="DengXian" panose="02010600030101010101" charset="-122"/>
                <a:ea typeface="DengXian" panose="02010600030101010101" charset="-122"/>
                <a:cs typeface="DengXian" panose="02010600030101010101" charset="-122"/>
                <a:sym typeface="+mn-ea"/>
              </a:rPr>
              <a:t>□其他（</a:t>
            </a:r>
            <a:r>
              <a:rPr kumimoji="1" lang="en-US" altLang="ja-JP" sz="1400" dirty="0">
                <a:solidFill>
                  <a:schemeClr val="tx1"/>
                </a:solidFill>
                <a:latin typeface="DengXian" panose="02010600030101010101" charset="-122"/>
                <a:ea typeface="DengXian" panose="02010600030101010101" charset="-122"/>
                <a:cs typeface="DengXian" panose="02010600030101010101" charset="-122"/>
                <a:sym typeface="+mn-ea"/>
              </a:rPr>
              <a:t>              </a:t>
            </a:r>
            <a:r>
              <a:rPr kumimoji="1" lang="ja-JP" altLang="en-US" sz="1400" dirty="0">
                <a:solidFill>
                  <a:schemeClr val="tx1"/>
                </a:solidFill>
                <a:latin typeface="DengXian" panose="02010600030101010101" charset="-122"/>
                <a:ea typeface="DengXian" panose="02010600030101010101" charset="-122"/>
                <a:cs typeface="DengXian" panose="02010600030101010101" charset="-122"/>
                <a:sym typeface="+mn-ea"/>
              </a:rPr>
              <a:t>）</a:t>
            </a:r>
            <a:endParaRPr kumimoji="1" lang="ja-JP" altLang="en-US" sz="1400" dirty="0">
              <a:solidFill>
                <a:schemeClr val="tx1"/>
              </a:solidFill>
              <a:latin typeface="DengXian" panose="02010600030101010101" charset="-122"/>
              <a:ea typeface="DengXian" panose="02010600030101010101" charset="-122"/>
              <a:cs typeface="DengXian" panose="02010600030101010101" charset="-122"/>
            </a:endParaRPr>
          </a:p>
          <a:p>
            <a:r>
              <a:rPr kumimoji="1" lang="ja-JP" altLang="en-US" sz="1400" dirty="0">
                <a:solidFill>
                  <a:schemeClr val="tx1"/>
                </a:solidFill>
                <a:latin typeface="DengXian" panose="02010600030101010101" charset="-122"/>
                <a:ea typeface="DengXian" panose="02010600030101010101" charset="-122"/>
                <a:cs typeface="DengXian" panose="02010600030101010101" charset="-122"/>
                <a:sym typeface="+mn-ea"/>
              </a:rPr>
              <a:t>□没有特别</a:t>
            </a:r>
            <a:endParaRPr kumimoji="1" lang="ja-JP" altLang="en-US" sz="1400" dirty="0">
              <a:solidFill>
                <a:schemeClr val="tx1"/>
              </a:solidFill>
              <a:latin typeface="DengXian" panose="02010600030101010101" charset="-122"/>
              <a:ea typeface="DengXian" panose="02010600030101010101" charset="-122"/>
              <a:cs typeface="DengXian" panose="02010600030101010101" charset="-122"/>
            </a:endParaRPr>
          </a:p>
          <a:p>
            <a:r>
              <a:rPr kumimoji="1" lang="zh-CN" altLang="ja-JP" sz="1400" dirty="0">
                <a:solidFill>
                  <a:schemeClr val="tx1"/>
                </a:solidFill>
                <a:latin typeface="DengXian" panose="02010600030101010101" charset="-122"/>
                <a:ea typeface="DengXian" panose="02010600030101010101" charset="-122"/>
                <a:cs typeface="DengXian" panose="02010600030101010101" charset="-122"/>
                <a:sym typeface="+mn-ea"/>
              </a:rPr>
              <a:t>以上选项的选项</a:t>
            </a:r>
            <a:r>
              <a:rPr kumimoji="1" lang="ja-JP" altLang="en-US" sz="1400" dirty="0">
                <a:solidFill>
                  <a:schemeClr val="tx1"/>
                </a:solidFill>
                <a:latin typeface="DengXian" panose="02010600030101010101" charset="-122"/>
                <a:ea typeface="DengXian" panose="02010600030101010101" charset="-122"/>
                <a:cs typeface="DengXian" panose="02010600030101010101" charset="-122"/>
                <a:sym typeface="+mn-ea"/>
              </a:rPr>
              <a:t>具体的内容和事前必要的</a:t>
            </a:r>
            <a:r>
              <a:rPr kumimoji="1" lang="zh-CN" altLang="ja-JP" sz="1400" dirty="0">
                <a:solidFill>
                  <a:schemeClr val="tx1"/>
                </a:solidFill>
                <a:latin typeface="DengXian" panose="02010600030101010101" charset="-122"/>
                <a:ea typeface="DengXian" panose="02010600030101010101" charset="-122"/>
                <a:cs typeface="DengXian" panose="02010600030101010101" charset="-122"/>
                <a:sym typeface="+mn-ea"/>
              </a:rPr>
              <a:t>准备</a:t>
            </a:r>
            <a:r>
              <a:rPr kumimoji="1" lang="ja-JP" altLang="en-US" sz="1400" dirty="0">
                <a:solidFill>
                  <a:schemeClr val="tx1"/>
                </a:solidFill>
                <a:latin typeface="DengXian" panose="02010600030101010101" charset="-122"/>
                <a:ea typeface="DengXian" panose="02010600030101010101" charset="-122"/>
                <a:cs typeface="DengXian" panose="02010600030101010101" charset="-122"/>
                <a:sym typeface="+mn-ea"/>
              </a:rPr>
              <a:t>是</a:t>
            </a:r>
            <a:r>
              <a:rPr kumimoji="1" lang="ja-JP" altLang="en-US" sz="1400" dirty="0">
                <a:solidFill>
                  <a:schemeClr val="tx1"/>
                </a:solidFill>
                <a:latin typeface="DengXian" panose="02010600030101010101" charset="-122"/>
                <a:ea typeface="DengXian" panose="02010600030101010101" charset="-122"/>
                <a:sym typeface="+mn-ea"/>
              </a:rPr>
              <a:t>？</a:t>
            </a:r>
            <a:endParaRPr kumimoji="1" lang="en-US" altLang="ja-JP" sz="1400" dirty="0">
              <a:solidFill>
                <a:schemeClr val="tx1"/>
              </a:solidFill>
            </a:endParaRPr>
          </a:p>
        </p:txBody>
      </p:sp>
      <p:cxnSp>
        <p:nvCxnSpPr>
          <p:cNvPr id="7" name="直線コネクタ 6"/>
          <p:cNvCxnSpPr/>
          <p:nvPr/>
        </p:nvCxnSpPr>
        <p:spPr>
          <a:xfrm flipV="1">
            <a:off x="4782312" y="1199104"/>
            <a:ext cx="0" cy="5439741"/>
          </a:xfrm>
          <a:prstGeom prst="line">
            <a:avLst/>
          </a:prstGeom>
          <a:ln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" name="四角形: 角を丸くする 8"/>
          <p:cNvSpPr/>
          <p:nvPr/>
        </p:nvSpPr>
        <p:spPr>
          <a:xfrm>
            <a:off x="5069485" y="1229626"/>
            <a:ext cx="4394589" cy="533666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b="1" dirty="0">
                <a:latin typeface="DengXian" panose="02010600030101010101" charset="-122"/>
                <a:ea typeface="DengXian" panose="02010600030101010101" charset="-122"/>
              </a:rPr>
              <a:t>③在避难时与朋友和亲戚的合作是？</a:t>
            </a:r>
          </a:p>
        </p:txBody>
      </p:sp>
      <p:sp>
        <p:nvSpPr>
          <p:cNvPr id="11" name="正方形/長方形 10"/>
          <p:cNvSpPr/>
          <p:nvPr/>
        </p:nvSpPr>
        <p:spPr>
          <a:xfrm>
            <a:off x="5061357" y="1912814"/>
            <a:ext cx="4394593" cy="190310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kumimoji="1" lang="ja-JP" altLang="en-US" sz="1400" dirty="0">
                <a:solidFill>
                  <a:schemeClr val="tx1"/>
                </a:solidFill>
                <a:latin typeface="DengXian" panose="02010600030101010101" charset="-122"/>
                <a:ea typeface="DengXian" panose="02010600030101010101" charset="-122"/>
                <a:cs typeface="DengXian" panose="02010600030101010101" charset="-122"/>
              </a:rPr>
              <a:t>□到朋友或亲戚家避难</a:t>
            </a:r>
          </a:p>
          <a:p>
            <a:r>
              <a:rPr kumimoji="1" lang="ja-JP" altLang="en-US" sz="1400" dirty="0">
                <a:solidFill>
                  <a:schemeClr val="tx1"/>
                </a:solidFill>
                <a:latin typeface="DengXian" panose="02010600030101010101" charset="-122"/>
                <a:ea typeface="DengXian" panose="02010600030101010101" charset="-122"/>
                <a:cs typeface="DengXian" panose="02010600030101010101" charset="-122"/>
              </a:rPr>
              <a:t>□有一起合作避难的朋友或亲戚</a:t>
            </a:r>
          </a:p>
          <a:p>
            <a:r>
              <a:rPr kumimoji="1" lang="ja-JP" altLang="en-US" sz="1400" dirty="0">
                <a:solidFill>
                  <a:schemeClr val="tx1"/>
                </a:solidFill>
                <a:latin typeface="DengXian" panose="02010600030101010101" charset="-122"/>
                <a:ea typeface="DengXian" panose="02010600030101010101" charset="-122"/>
                <a:cs typeface="DengXian" panose="02010600030101010101" charset="-122"/>
              </a:rPr>
              <a:t>□其他（</a:t>
            </a:r>
            <a:r>
              <a:rPr kumimoji="1" lang="en-US" altLang="ja-JP" sz="1400" dirty="0">
                <a:solidFill>
                  <a:schemeClr val="tx1"/>
                </a:solidFill>
                <a:latin typeface="DengXian" panose="02010600030101010101" charset="-122"/>
                <a:ea typeface="DengXian" panose="02010600030101010101" charset="-122"/>
                <a:cs typeface="DengXian" panose="02010600030101010101" charset="-122"/>
              </a:rPr>
              <a:t>              </a:t>
            </a:r>
            <a:r>
              <a:rPr kumimoji="1" lang="ja-JP" altLang="en-US" sz="1400" dirty="0">
                <a:solidFill>
                  <a:schemeClr val="tx1"/>
                </a:solidFill>
                <a:latin typeface="DengXian" panose="02010600030101010101" charset="-122"/>
                <a:ea typeface="DengXian" panose="02010600030101010101" charset="-122"/>
                <a:cs typeface="DengXian" panose="02010600030101010101" charset="-122"/>
              </a:rPr>
              <a:t>）</a:t>
            </a:r>
          </a:p>
          <a:p>
            <a:r>
              <a:rPr kumimoji="1" lang="ja-JP" altLang="en-US" sz="1400" dirty="0">
                <a:solidFill>
                  <a:schemeClr val="tx1"/>
                </a:solidFill>
                <a:latin typeface="DengXian" panose="02010600030101010101" charset="-122"/>
                <a:ea typeface="DengXian" panose="02010600030101010101" charset="-122"/>
                <a:cs typeface="DengXian" panose="02010600030101010101" charset="-122"/>
              </a:rPr>
              <a:t>□没有特别</a:t>
            </a:r>
          </a:p>
          <a:p>
            <a:r>
              <a:rPr kumimoji="1" lang="zh-CN" altLang="ja-JP" sz="1400" dirty="0">
                <a:solidFill>
                  <a:schemeClr val="tx1"/>
                </a:solidFill>
                <a:latin typeface="DengXian" panose="02010600030101010101" charset="-122"/>
                <a:ea typeface="DengXian" panose="02010600030101010101" charset="-122"/>
                <a:cs typeface="DengXian" panose="02010600030101010101" charset="-122"/>
              </a:rPr>
              <a:t>以上选项的选项</a:t>
            </a:r>
            <a:r>
              <a:rPr kumimoji="1" lang="ja-JP" altLang="en-US" sz="1400" dirty="0">
                <a:solidFill>
                  <a:schemeClr val="tx1"/>
                </a:solidFill>
                <a:latin typeface="DengXian" panose="02010600030101010101" charset="-122"/>
                <a:ea typeface="DengXian" panose="02010600030101010101" charset="-122"/>
                <a:cs typeface="DengXian" panose="02010600030101010101" charset="-122"/>
              </a:rPr>
              <a:t>具体的内容和事前必要的</a:t>
            </a:r>
            <a:r>
              <a:rPr kumimoji="1" lang="zh-CN" altLang="ja-JP" sz="1400" dirty="0">
                <a:solidFill>
                  <a:schemeClr val="tx1"/>
                </a:solidFill>
                <a:latin typeface="DengXian" panose="02010600030101010101" charset="-122"/>
                <a:ea typeface="DengXian" panose="02010600030101010101" charset="-122"/>
                <a:cs typeface="DengXian" panose="02010600030101010101" charset="-122"/>
              </a:rPr>
              <a:t>准备</a:t>
            </a:r>
            <a:r>
              <a:rPr kumimoji="1" lang="ja-JP" altLang="en-US" sz="1400" dirty="0">
                <a:solidFill>
                  <a:schemeClr val="tx1"/>
                </a:solidFill>
                <a:latin typeface="DengXian" panose="02010600030101010101" charset="-122"/>
                <a:ea typeface="DengXian" panose="02010600030101010101" charset="-122"/>
                <a:cs typeface="DengXian" panose="02010600030101010101" charset="-122"/>
              </a:rPr>
              <a:t>是</a:t>
            </a:r>
            <a:r>
              <a:rPr kumimoji="1" lang="ja-JP" altLang="en-US" sz="1400" dirty="0">
                <a:solidFill>
                  <a:schemeClr val="tx1"/>
                </a:solidFill>
                <a:latin typeface="DengXian" panose="02010600030101010101" charset="-122"/>
                <a:ea typeface="DengXian" panose="02010600030101010101" charset="-122"/>
              </a:rPr>
              <a:t>？</a:t>
            </a:r>
          </a:p>
        </p:txBody>
      </p:sp>
      <p:sp>
        <p:nvSpPr>
          <p:cNvPr id="3" name="大かっこ 2"/>
          <p:cNvSpPr/>
          <p:nvPr/>
        </p:nvSpPr>
        <p:spPr>
          <a:xfrm>
            <a:off x="384048" y="3217819"/>
            <a:ext cx="4102965" cy="527031"/>
          </a:xfrm>
          <a:prstGeom prst="bracketPair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大かっこ 11"/>
          <p:cNvSpPr/>
          <p:nvPr/>
        </p:nvSpPr>
        <p:spPr>
          <a:xfrm>
            <a:off x="441920" y="5898456"/>
            <a:ext cx="4102965" cy="734294"/>
          </a:xfrm>
          <a:prstGeom prst="bracketPair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大かっこ 12"/>
          <p:cNvSpPr/>
          <p:nvPr/>
        </p:nvSpPr>
        <p:spPr>
          <a:xfrm>
            <a:off x="5187399" y="3090806"/>
            <a:ext cx="4102965" cy="684000"/>
          </a:xfrm>
          <a:prstGeom prst="bracketPair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9" name="大かっこ 18"/>
          <p:cNvSpPr/>
          <p:nvPr/>
        </p:nvSpPr>
        <p:spPr>
          <a:xfrm>
            <a:off x="5193430" y="5923171"/>
            <a:ext cx="4102965" cy="734294"/>
          </a:xfrm>
          <a:prstGeom prst="bracketPair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OMMONDATA" val="eyJoZGlkIjoiYmEzYmE1M2VjOWZkMjdhZjhlNGVjNzgzYWEyMWExOTAifQ==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ABLE_ENDDRAG_ORIGIN_RECT" val="337*129"/>
  <p:tag name="TABLE_ENDDRAG_RECT" val="403*326*337*129"/>
</p:tagLst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561</Words>
  <Application>Microsoft Office PowerPoint</Application>
  <PresentationFormat>A4 210 x 297 mm</PresentationFormat>
  <Paragraphs>92</Paragraphs>
  <Slides>4</Slides>
  <Notes>4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4</vt:i4>
      </vt:variant>
    </vt:vector>
  </HeadingPairs>
  <TitlesOfParts>
    <vt:vector size="11" baseType="lpstr">
      <vt:lpstr>DengXian</vt:lpstr>
      <vt:lpstr>SimSun</vt:lpstr>
      <vt:lpstr>游ゴシック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竹之内　健介</dc:creator>
  <cp:lastModifiedBy>user02</cp:lastModifiedBy>
  <cp:revision>210</cp:revision>
  <dcterms:created xsi:type="dcterms:W3CDTF">2023-08-09T05:48:00Z</dcterms:created>
  <dcterms:modified xsi:type="dcterms:W3CDTF">2024-03-07T06:03:29Z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4FF9F87A8B4043E0BA4CFC0F9A312DB3_12</vt:lpwstr>
  </property>
  <property fmtid="{D5CDD505-2E9C-101B-9397-08002B2CF9AE}" pid="3" name="KSOProductBuildVer">
    <vt:lpwstr>2052-12.1.0.16399</vt:lpwstr>
  </property>
</Properties>
</file>