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9" r:id="rId2"/>
    <p:sldId id="262" r:id="rId3"/>
    <p:sldId id="261" r:id="rId4"/>
    <p:sldId id="260"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1"/>
    <a:srgbClr val="E1FFEF"/>
    <a:srgbClr val="DFE7F5"/>
    <a:srgbClr val="FFF7F7"/>
    <a:srgbClr val="DCD70F"/>
    <a:srgbClr val="FFCCFF"/>
    <a:srgbClr val="CFCF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3" autoAdjust="0"/>
    <p:restoredTop sz="88424" autoAdjust="0"/>
  </p:normalViewPr>
  <p:slideViewPr>
    <p:cSldViewPr snapToGrid="0">
      <p:cViewPr varScale="1">
        <p:scale>
          <a:sx n="97" d="100"/>
          <a:sy n="97" d="100"/>
        </p:scale>
        <p:origin x="17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B6D690-5C1E-44C7-ABE6-5AB9624F96C0}" type="datetimeFigureOut">
              <a:rPr kumimoji="1" lang="ja-JP" altLang="en-US" smtClean="0"/>
              <a:t>2025/10/15</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23110B-9046-42F1-BB83-63AF97428F83}" type="slidenum">
              <a:rPr kumimoji="1" lang="ja-JP" altLang="en-US" smtClean="0"/>
              <a:t>‹#›</a:t>
            </a:fld>
            <a:endParaRPr kumimoji="1" lang="ja-JP" altLang="en-US"/>
          </a:p>
        </p:txBody>
      </p:sp>
    </p:spTree>
    <p:extLst>
      <p:ext uri="{BB962C8B-B14F-4D97-AF65-F5344CB8AC3E}">
        <p14:creationId xmlns:p14="http://schemas.microsoft.com/office/powerpoint/2010/main" val="38916521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E23110B-9046-42F1-BB83-63AF97428F83}" type="slidenum">
              <a:rPr kumimoji="1" lang="ja-JP" altLang="en-US" smtClean="0"/>
              <a:t>1</a:t>
            </a:fld>
            <a:endParaRPr kumimoji="1" lang="ja-JP" altLang="en-US"/>
          </a:p>
        </p:txBody>
      </p:sp>
    </p:spTree>
    <p:extLst>
      <p:ext uri="{BB962C8B-B14F-4D97-AF65-F5344CB8AC3E}">
        <p14:creationId xmlns:p14="http://schemas.microsoft.com/office/powerpoint/2010/main" val="2958247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E23110B-9046-42F1-BB83-63AF97428F83}" type="slidenum">
              <a:rPr kumimoji="1" lang="ja-JP" altLang="en-US" smtClean="0"/>
              <a:t>2</a:t>
            </a:fld>
            <a:endParaRPr kumimoji="1" lang="ja-JP" altLang="en-US"/>
          </a:p>
        </p:txBody>
      </p:sp>
    </p:spTree>
    <p:extLst>
      <p:ext uri="{BB962C8B-B14F-4D97-AF65-F5344CB8AC3E}">
        <p14:creationId xmlns:p14="http://schemas.microsoft.com/office/powerpoint/2010/main" val="417368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E23110B-9046-42F1-BB83-63AF97428F83}" type="slidenum">
              <a:rPr kumimoji="1" lang="ja-JP" altLang="en-US" smtClean="0"/>
              <a:t>3</a:t>
            </a:fld>
            <a:endParaRPr kumimoji="1" lang="ja-JP" altLang="en-US"/>
          </a:p>
        </p:txBody>
      </p:sp>
    </p:spTree>
    <p:extLst>
      <p:ext uri="{BB962C8B-B14F-4D97-AF65-F5344CB8AC3E}">
        <p14:creationId xmlns:p14="http://schemas.microsoft.com/office/powerpoint/2010/main" val="1180335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E23110B-9046-42F1-BB83-63AF97428F83}" type="slidenum">
              <a:rPr kumimoji="1" lang="ja-JP" altLang="en-US" smtClean="0"/>
              <a:t>4</a:t>
            </a:fld>
            <a:endParaRPr kumimoji="1" lang="ja-JP" altLang="en-US"/>
          </a:p>
        </p:txBody>
      </p:sp>
    </p:spTree>
    <p:extLst>
      <p:ext uri="{BB962C8B-B14F-4D97-AF65-F5344CB8AC3E}">
        <p14:creationId xmlns:p14="http://schemas.microsoft.com/office/powerpoint/2010/main" val="2552395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1291166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2244534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408221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4200375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3397742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920595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2069768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491539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2784290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372591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C946B0-AED7-4340-B36D-5BD106C80EE1}"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3495290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C946B0-AED7-4340-B36D-5BD106C80EE1}" type="datetimeFigureOut">
              <a:rPr kumimoji="1" lang="ja-JP" altLang="en-US" smtClean="0"/>
              <a:t>2025/10/15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15F7C-957A-48EA-B27A-7B2170C4CB6F}" type="slidenum">
              <a:rPr kumimoji="1" lang="ja-JP" altLang="en-US" smtClean="0"/>
              <a:t>‹#›</a:t>
            </a:fld>
            <a:endParaRPr kumimoji="1" lang="ja-JP" altLang="en-US"/>
          </a:p>
        </p:txBody>
      </p:sp>
    </p:spTree>
    <p:extLst>
      <p:ext uri="{BB962C8B-B14F-4D97-AF65-F5344CB8AC3E}">
        <p14:creationId xmlns:p14="http://schemas.microsoft.com/office/powerpoint/2010/main" val="3283820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正方形/長方形 39">
            <a:extLst>
              <a:ext uri="{FF2B5EF4-FFF2-40B4-BE49-F238E27FC236}">
                <a16:creationId xmlns:a16="http://schemas.microsoft.com/office/drawing/2014/main" id="{20EE8754-57A0-9E3C-EF6D-867C6DAD3D7E}"/>
              </a:ext>
            </a:extLst>
          </p:cNvPr>
          <p:cNvSpPr/>
          <p:nvPr/>
        </p:nvSpPr>
        <p:spPr>
          <a:xfrm>
            <a:off x="0" y="0"/>
            <a:ext cx="9906000" cy="6858000"/>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6" name="表 35">
            <a:extLst>
              <a:ext uri="{FF2B5EF4-FFF2-40B4-BE49-F238E27FC236}">
                <a16:creationId xmlns:a16="http://schemas.microsoft.com/office/drawing/2014/main" id="{54B6B5AA-3A0A-FC1C-410A-A03C112AB905}"/>
              </a:ext>
            </a:extLst>
          </p:cNvPr>
          <p:cNvGraphicFramePr>
            <a:graphicFrameLocks noGrp="1"/>
          </p:cNvGraphicFramePr>
          <p:nvPr>
            <p:extLst>
              <p:ext uri="{D42A27DB-BD31-4B8C-83A1-F6EECF244321}">
                <p14:modId xmlns:p14="http://schemas.microsoft.com/office/powerpoint/2010/main" val="1945819072"/>
              </p:ext>
            </p:extLst>
          </p:nvPr>
        </p:nvGraphicFramePr>
        <p:xfrm>
          <a:off x="515779" y="1173941"/>
          <a:ext cx="4284819" cy="2675935"/>
        </p:xfrm>
        <a:graphic>
          <a:graphicData uri="http://schemas.openxmlformats.org/drawingml/2006/table">
            <a:tbl>
              <a:tblPr firstRow="1" bandRow="1">
                <a:tableStyleId>{5C22544A-7EE6-4342-B048-85BDC9FD1C3A}</a:tableStyleId>
              </a:tblPr>
              <a:tblGrid>
                <a:gridCol w="4284819">
                  <a:extLst>
                    <a:ext uri="{9D8B030D-6E8A-4147-A177-3AD203B41FA5}">
                      <a16:colId xmlns:a16="http://schemas.microsoft.com/office/drawing/2014/main" val="1636333744"/>
                    </a:ext>
                  </a:extLst>
                </a:gridCol>
              </a:tblGrid>
              <a:tr h="307387">
                <a:tc>
                  <a:txBody>
                    <a:bodyPr/>
                    <a:lstStyle/>
                    <a:p>
                      <a:pPr algn="ctr"/>
                      <a:r>
                        <a:rPr kumimoji="1" lang="ja-JP" altLang="en-US" sz="2000" dirty="0"/>
                        <a:t>こうなってきたら、迷わず避難</a:t>
                      </a:r>
                    </a:p>
                  </a:txBody>
                  <a:tcPr anchor="ctr" anchorCtr="1">
                    <a:solidFill>
                      <a:srgbClr val="C00000"/>
                    </a:solidFill>
                  </a:tcPr>
                </a:tc>
                <a:extLst>
                  <a:ext uri="{0D108BD9-81ED-4DB2-BD59-A6C34878D82A}">
                    <a16:rowId xmlns:a16="http://schemas.microsoft.com/office/drawing/2014/main" val="4094178205"/>
                  </a:ext>
                </a:extLst>
              </a:tr>
              <a:tr h="286051">
                <a:tc>
                  <a:txBody>
                    <a:bodyPr/>
                    <a:lstStyle/>
                    <a:p>
                      <a:pPr algn="ctr"/>
                      <a:r>
                        <a:rPr kumimoji="1" lang="ja-JP" altLang="en-US" sz="1600" b="1" dirty="0"/>
                        <a:t>早目の避難の必要性：　あり・なし</a:t>
                      </a:r>
                    </a:p>
                  </a:txBody>
                  <a:tcPr>
                    <a:solidFill>
                      <a:srgbClr val="FFF7F7"/>
                    </a:solidFill>
                  </a:tcPr>
                </a:tc>
                <a:extLst>
                  <a:ext uri="{0D108BD9-81ED-4DB2-BD59-A6C34878D82A}">
                    <a16:rowId xmlns:a16="http://schemas.microsoft.com/office/drawing/2014/main" val="1115815615"/>
                  </a:ext>
                </a:extLst>
              </a:tr>
              <a:tr h="1944415">
                <a:tc>
                  <a:txBody>
                    <a:bodyPr/>
                    <a:lstStyle/>
                    <a:p>
                      <a:pPr algn="l"/>
                      <a:endParaRPr kumimoji="1" lang="ja-JP" altLang="en-US" sz="1600" b="1" dirty="0"/>
                    </a:p>
                  </a:txBody>
                  <a:tcPr>
                    <a:solidFill>
                      <a:srgbClr val="FFF7F7"/>
                    </a:solidFill>
                  </a:tcPr>
                </a:tc>
                <a:extLst>
                  <a:ext uri="{0D108BD9-81ED-4DB2-BD59-A6C34878D82A}">
                    <a16:rowId xmlns:a16="http://schemas.microsoft.com/office/drawing/2014/main" val="2034114312"/>
                  </a:ext>
                </a:extLst>
              </a:tr>
            </a:tbl>
          </a:graphicData>
        </a:graphic>
      </p:graphicFrame>
      <p:sp>
        <p:nvSpPr>
          <p:cNvPr id="6" name="正方形/長方形 5">
            <a:extLst>
              <a:ext uri="{FF2B5EF4-FFF2-40B4-BE49-F238E27FC236}">
                <a16:creationId xmlns:a16="http://schemas.microsoft.com/office/drawing/2014/main" id="{3FA9351C-57D4-473B-8C4D-323E271709E9}"/>
              </a:ext>
            </a:extLst>
          </p:cNvPr>
          <p:cNvSpPr/>
          <p:nvPr/>
        </p:nvSpPr>
        <p:spPr>
          <a:xfrm>
            <a:off x="0" y="348343"/>
            <a:ext cx="9615948" cy="65314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4000" b="1" dirty="0">
                <a:ln w="0"/>
                <a:solidFill>
                  <a:schemeClr val="bg1"/>
                </a:solidFill>
                <a:effectLst>
                  <a:outerShdw blurRad="38100" dist="25400" dir="5400000" algn="ctr" rotWithShape="0">
                    <a:srgbClr val="6E747A">
                      <a:alpha val="43000"/>
                    </a:srgbClr>
                  </a:outerShdw>
                </a:effectLst>
              </a:rPr>
              <a:t>あなたの避難スイッチ</a:t>
            </a:r>
          </a:p>
        </p:txBody>
      </p:sp>
      <p:sp>
        <p:nvSpPr>
          <p:cNvPr id="35" name="正方形/長方形 34">
            <a:extLst>
              <a:ext uri="{FF2B5EF4-FFF2-40B4-BE49-F238E27FC236}">
                <a16:creationId xmlns:a16="http://schemas.microsoft.com/office/drawing/2014/main" id="{EB8EF293-0953-A31C-A95C-196527F547C2}"/>
              </a:ext>
            </a:extLst>
          </p:cNvPr>
          <p:cNvSpPr/>
          <p:nvPr/>
        </p:nvSpPr>
        <p:spPr>
          <a:xfrm>
            <a:off x="152400" y="5892800"/>
            <a:ext cx="9615948" cy="86188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800" b="1" dirty="0">
                <a:ln w="0"/>
                <a:solidFill>
                  <a:schemeClr val="bg1"/>
                </a:solidFill>
                <a:effectLst>
                  <a:outerShdw blurRad="38100" dist="25400" dir="5400000" algn="ctr" rotWithShape="0">
                    <a:srgbClr val="6E747A">
                      <a:alpha val="43000"/>
                    </a:srgbClr>
                  </a:outerShdw>
                </a:effectLst>
              </a:rPr>
              <a:t>スイッチで迷わず行動を。</a:t>
            </a:r>
            <a:endParaRPr kumimoji="1" lang="en-US" altLang="ja-JP" sz="2800" b="1" dirty="0">
              <a:ln w="0"/>
              <a:solidFill>
                <a:schemeClr val="bg1"/>
              </a:solidFill>
              <a:effectLst>
                <a:outerShdw blurRad="38100" dist="25400" dir="5400000" algn="ctr" rotWithShape="0">
                  <a:srgbClr val="6E747A">
                    <a:alpha val="43000"/>
                  </a:srgbClr>
                </a:outerShdw>
              </a:effectLst>
            </a:endParaRPr>
          </a:p>
          <a:p>
            <a:pPr algn="ctr"/>
            <a:r>
              <a:rPr kumimoji="1" lang="ja-JP" altLang="en-US" sz="2800" b="1" dirty="0">
                <a:ln w="0"/>
                <a:solidFill>
                  <a:schemeClr val="bg1"/>
                </a:solidFill>
                <a:effectLst>
                  <a:outerShdw blurRad="38100" dist="25400" dir="5400000" algn="ctr" rotWithShape="0">
                    <a:srgbClr val="6E747A">
                      <a:alpha val="43000"/>
                    </a:srgbClr>
                  </a:outerShdw>
                </a:effectLst>
              </a:rPr>
              <a:t>危険なときは、そのとき取れる一番安全な行動を。</a:t>
            </a:r>
            <a:endParaRPr kumimoji="1" lang="en-US" altLang="ja-JP" sz="2800" b="1" dirty="0">
              <a:ln w="0"/>
              <a:solidFill>
                <a:schemeClr val="bg1"/>
              </a:solidFill>
              <a:effectLst>
                <a:outerShdw blurRad="38100" dist="25400" dir="5400000" algn="ctr" rotWithShape="0">
                  <a:srgbClr val="6E747A">
                    <a:alpha val="43000"/>
                  </a:srgbClr>
                </a:outerShdw>
              </a:effectLst>
            </a:endParaRPr>
          </a:p>
        </p:txBody>
      </p:sp>
      <p:graphicFrame>
        <p:nvGraphicFramePr>
          <p:cNvPr id="37" name="表 36">
            <a:extLst>
              <a:ext uri="{FF2B5EF4-FFF2-40B4-BE49-F238E27FC236}">
                <a16:creationId xmlns:a16="http://schemas.microsoft.com/office/drawing/2014/main" id="{0543C80F-5DEC-6034-183B-68CB5D9B7E34}"/>
              </a:ext>
            </a:extLst>
          </p:cNvPr>
          <p:cNvGraphicFramePr>
            <a:graphicFrameLocks noGrp="1"/>
          </p:cNvGraphicFramePr>
          <p:nvPr>
            <p:extLst>
              <p:ext uri="{D42A27DB-BD31-4B8C-83A1-F6EECF244321}">
                <p14:modId xmlns:p14="http://schemas.microsoft.com/office/powerpoint/2010/main" val="3137763444"/>
              </p:ext>
            </p:extLst>
          </p:nvPr>
        </p:nvGraphicFramePr>
        <p:xfrm>
          <a:off x="5118200" y="1167781"/>
          <a:ext cx="4284820" cy="2651670"/>
        </p:xfrm>
        <a:graphic>
          <a:graphicData uri="http://schemas.openxmlformats.org/drawingml/2006/table">
            <a:tbl>
              <a:tblPr firstRow="1" bandRow="1">
                <a:tableStyleId>{5C22544A-7EE6-4342-B048-85BDC9FD1C3A}</a:tableStyleId>
              </a:tblPr>
              <a:tblGrid>
                <a:gridCol w="2142410">
                  <a:extLst>
                    <a:ext uri="{9D8B030D-6E8A-4147-A177-3AD203B41FA5}">
                      <a16:colId xmlns:a16="http://schemas.microsoft.com/office/drawing/2014/main" val="1732782645"/>
                    </a:ext>
                  </a:extLst>
                </a:gridCol>
                <a:gridCol w="2142410">
                  <a:extLst>
                    <a:ext uri="{9D8B030D-6E8A-4147-A177-3AD203B41FA5}">
                      <a16:colId xmlns:a16="http://schemas.microsoft.com/office/drawing/2014/main" val="171698603"/>
                    </a:ext>
                  </a:extLst>
                </a:gridCol>
              </a:tblGrid>
              <a:tr h="356329">
                <a:tc gridSpan="2">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Calibri" panose="020F0502020204030204" pitchFamily="34" charset="0"/>
                          <a:ea typeface="游ゴシック" panose="020B0400000000000000" pitchFamily="50" charset="-128"/>
                          <a:cs typeface="+mn-cs"/>
                        </a:rPr>
                        <a:t>避難が必要な災害</a:t>
                      </a:r>
                      <a:endParaRPr kumimoji="0" lang="ja-JP" altLang="ja-JP" sz="20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mn-cs"/>
                      </a:endParaRPr>
                    </a:p>
                  </a:txBody>
                  <a:tcPr anchor="ctr" anchorCtr="1">
                    <a:solidFill>
                      <a:schemeClr val="accent1"/>
                    </a:solidFill>
                  </a:tcPr>
                </a:tc>
                <a:tc hMerge="1">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0" lang="ja-JP" altLang="ja-JP" sz="20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mn-cs"/>
                      </a:endParaRPr>
                    </a:p>
                  </a:txBody>
                  <a:tcPr anchor="ctr" anchorCtr="1">
                    <a:solidFill>
                      <a:schemeClr val="accent1"/>
                    </a:solidFill>
                  </a:tcPr>
                </a:tc>
                <a:extLst>
                  <a:ext uri="{0D108BD9-81ED-4DB2-BD59-A6C34878D82A}">
                    <a16:rowId xmlns:a16="http://schemas.microsoft.com/office/drawing/2014/main" val="871982913"/>
                  </a:ext>
                </a:extLst>
              </a:tr>
              <a:tr h="1127715">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rPr>
                        <a:t>川のはんらん</a:t>
                      </a:r>
                      <a:endParaRPr kumimoji="0" lang="en-US" altLang="ja-JP" sz="20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endParaRPr>
                    </a:p>
                  </a:txBody>
                  <a:tcPr>
                    <a:solidFill>
                      <a:srgbClr val="DFE7F5"/>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土砂災害</a:t>
                      </a:r>
                      <a:endParaRPr kumimoji="0" lang="en-US" altLang="ja-JP"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ctr" defTabSz="457200" rtl="0" eaLnBrk="1" fontAlgn="ctr" latinLnBrk="0" hangingPunct="1">
                        <a:lnSpc>
                          <a:spcPct val="100000"/>
                        </a:lnSpc>
                        <a:spcBef>
                          <a:spcPts val="0"/>
                        </a:spcBef>
                        <a:spcAft>
                          <a:spcPts val="0"/>
                        </a:spcAft>
                        <a:buClrTx/>
                        <a:buSzTx/>
                        <a:buFontTx/>
                        <a:buNone/>
                        <a:tabLst/>
                        <a:defRPr/>
                      </a:pPr>
                      <a:endParaRPr kumimoji="0" lang="en-US" altLang="ja-JP"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txBody>
                  <a:tcPr>
                    <a:solidFill>
                      <a:srgbClr val="DFE7F5"/>
                    </a:solidFill>
                  </a:tcPr>
                </a:tc>
                <a:extLst>
                  <a:ext uri="{0D108BD9-81ED-4DB2-BD59-A6C34878D82A}">
                    <a16:rowId xmlns:a16="http://schemas.microsoft.com/office/drawing/2014/main" val="2023067470"/>
                  </a:ext>
                </a:extLst>
              </a:tr>
              <a:tr h="1127715">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高潮</a:t>
                      </a:r>
                    </a:p>
                    <a:p>
                      <a:pPr marL="0" marR="0" lvl="0" indent="0" algn="ctr" defTabSz="457200" rtl="0" eaLnBrk="1" fontAlgn="ctr" latinLnBrk="0" hangingPunct="1">
                        <a:lnSpc>
                          <a:spcPct val="100000"/>
                        </a:lnSpc>
                        <a:spcBef>
                          <a:spcPts val="0"/>
                        </a:spcBef>
                        <a:spcAft>
                          <a:spcPts val="0"/>
                        </a:spcAft>
                        <a:buClrTx/>
                        <a:buSzTx/>
                        <a:buFontTx/>
                        <a:buNone/>
                        <a:tabLst/>
                        <a:defRPr/>
                      </a:pPr>
                      <a:endParaRPr kumimoji="0" lang="en-US" altLang="ja-JP"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txBody>
                  <a:tcPr>
                    <a:solidFill>
                      <a:srgbClr val="DFE7F5"/>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その他</a:t>
                      </a:r>
                      <a:endParaRPr kumimoji="0" lang="en-US" altLang="ja-JP" sz="20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txBody>
                  <a:tcPr>
                    <a:solidFill>
                      <a:srgbClr val="DFE7F5"/>
                    </a:solidFill>
                  </a:tcPr>
                </a:tc>
                <a:extLst>
                  <a:ext uri="{0D108BD9-81ED-4DB2-BD59-A6C34878D82A}">
                    <a16:rowId xmlns:a16="http://schemas.microsoft.com/office/drawing/2014/main" val="3703233161"/>
                  </a:ext>
                </a:extLst>
              </a:tr>
            </a:tbl>
          </a:graphicData>
        </a:graphic>
      </p:graphicFrame>
      <p:graphicFrame>
        <p:nvGraphicFramePr>
          <p:cNvPr id="38" name="表 37">
            <a:extLst>
              <a:ext uri="{FF2B5EF4-FFF2-40B4-BE49-F238E27FC236}">
                <a16:creationId xmlns:a16="http://schemas.microsoft.com/office/drawing/2014/main" id="{77F3A609-5D22-0868-2E53-C7E0D7DCB3B2}"/>
              </a:ext>
            </a:extLst>
          </p:cNvPr>
          <p:cNvGraphicFramePr>
            <a:graphicFrameLocks noGrp="1"/>
          </p:cNvGraphicFramePr>
          <p:nvPr>
            <p:extLst>
              <p:ext uri="{D42A27DB-BD31-4B8C-83A1-F6EECF244321}">
                <p14:modId xmlns:p14="http://schemas.microsoft.com/office/powerpoint/2010/main" val="3998431391"/>
              </p:ext>
            </p:extLst>
          </p:nvPr>
        </p:nvGraphicFramePr>
        <p:xfrm>
          <a:off x="515778" y="4145782"/>
          <a:ext cx="4284819" cy="1641115"/>
        </p:xfrm>
        <a:graphic>
          <a:graphicData uri="http://schemas.openxmlformats.org/drawingml/2006/table">
            <a:tbl>
              <a:tblPr firstRow="1" bandRow="1">
                <a:tableStyleId>{5C22544A-7EE6-4342-B048-85BDC9FD1C3A}</a:tableStyleId>
              </a:tblPr>
              <a:tblGrid>
                <a:gridCol w="4284819">
                  <a:extLst>
                    <a:ext uri="{9D8B030D-6E8A-4147-A177-3AD203B41FA5}">
                      <a16:colId xmlns:a16="http://schemas.microsoft.com/office/drawing/2014/main" val="1732782645"/>
                    </a:ext>
                  </a:extLst>
                </a:gridCol>
              </a:tblGrid>
              <a:tr h="370903">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Calibri" panose="020F0502020204030204" pitchFamily="34" charset="0"/>
                          <a:ea typeface="游ゴシック" panose="020B0400000000000000" pitchFamily="50" charset="-128"/>
                          <a:cs typeface="+mn-cs"/>
                        </a:rPr>
                        <a:t>避難の前にしておくこと</a:t>
                      </a:r>
                      <a:endParaRPr kumimoji="0" lang="ja-JP" altLang="ja-JP" sz="20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mn-cs"/>
                      </a:endParaRPr>
                    </a:p>
                  </a:txBody>
                  <a:tcPr anchor="ctr" anchorCtr="1">
                    <a:solidFill>
                      <a:srgbClr val="00B050"/>
                    </a:solidFill>
                  </a:tcPr>
                </a:tc>
                <a:extLst>
                  <a:ext uri="{0D108BD9-81ED-4DB2-BD59-A6C34878D82A}">
                    <a16:rowId xmlns:a16="http://schemas.microsoft.com/office/drawing/2014/main" val="871982913"/>
                  </a:ext>
                </a:extLst>
              </a:tr>
              <a:tr h="1244875">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endParaRPr kumimoji="0" lang="ja-JP" altLang="ja-JP" sz="20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mn-cs"/>
                      </a:endParaRPr>
                    </a:p>
                  </a:txBody>
                  <a:tcPr>
                    <a:solidFill>
                      <a:srgbClr val="E1FFEF"/>
                    </a:solidFill>
                  </a:tcPr>
                </a:tc>
                <a:extLst>
                  <a:ext uri="{0D108BD9-81ED-4DB2-BD59-A6C34878D82A}">
                    <a16:rowId xmlns:a16="http://schemas.microsoft.com/office/drawing/2014/main" val="2023067470"/>
                  </a:ext>
                </a:extLst>
              </a:tr>
            </a:tbl>
          </a:graphicData>
        </a:graphic>
      </p:graphicFrame>
      <p:graphicFrame>
        <p:nvGraphicFramePr>
          <p:cNvPr id="39" name="表 38">
            <a:extLst>
              <a:ext uri="{FF2B5EF4-FFF2-40B4-BE49-F238E27FC236}">
                <a16:creationId xmlns:a16="http://schemas.microsoft.com/office/drawing/2014/main" id="{0EB65937-21AB-A5E6-D746-D4C68A9058B7}"/>
              </a:ext>
            </a:extLst>
          </p:cNvPr>
          <p:cNvGraphicFramePr>
            <a:graphicFrameLocks noGrp="1"/>
          </p:cNvGraphicFramePr>
          <p:nvPr>
            <p:extLst>
              <p:ext uri="{D42A27DB-BD31-4B8C-83A1-F6EECF244321}">
                <p14:modId xmlns:p14="http://schemas.microsoft.com/office/powerpoint/2010/main" val="2519733885"/>
              </p:ext>
            </p:extLst>
          </p:nvPr>
        </p:nvGraphicFramePr>
        <p:xfrm>
          <a:off x="5118200" y="4148571"/>
          <a:ext cx="4284819" cy="1640499"/>
        </p:xfrm>
        <a:graphic>
          <a:graphicData uri="http://schemas.openxmlformats.org/drawingml/2006/table">
            <a:tbl>
              <a:tblPr firstRow="1" bandRow="1">
                <a:tableStyleId>{5C22544A-7EE6-4342-B048-85BDC9FD1C3A}</a:tableStyleId>
              </a:tblPr>
              <a:tblGrid>
                <a:gridCol w="4284819">
                  <a:extLst>
                    <a:ext uri="{9D8B030D-6E8A-4147-A177-3AD203B41FA5}">
                      <a16:colId xmlns:a16="http://schemas.microsoft.com/office/drawing/2014/main" val="1732782645"/>
                    </a:ext>
                  </a:extLst>
                </a:gridCol>
              </a:tblGrid>
              <a:tr h="281189">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Calibri" panose="020F0502020204030204" pitchFamily="34" charset="0"/>
                          <a:ea typeface="游ゴシック" panose="020B0400000000000000" pitchFamily="50" charset="-128"/>
                          <a:cs typeface="+mn-cs"/>
                        </a:rPr>
                        <a:t>避難先</a:t>
                      </a:r>
                      <a:endParaRPr kumimoji="0" lang="ja-JP" altLang="ja-JP" sz="20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endParaRPr>
                    </a:p>
                  </a:txBody>
                  <a:tcPr anchor="ctr" anchorCtr="1">
                    <a:solidFill>
                      <a:srgbClr val="FFFF00"/>
                    </a:solidFill>
                  </a:tcPr>
                </a:tc>
                <a:extLst>
                  <a:ext uri="{0D108BD9-81ED-4DB2-BD59-A6C34878D82A}">
                    <a16:rowId xmlns:a16="http://schemas.microsoft.com/office/drawing/2014/main" val="871982913"/>
                  </a:ext>
                </a:extLst>
              </a:tr>
              <a:tr h="604179">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en-US" sz="1800" dirty="0">
                          <a:solidFill>
                            <a:schemeClr val="tx1"/>
                          </a:solidFill>
                        </a:rPr>
                        <a:t>早目の避難先：</a:t>
                      </a:r>
                    </a:p>
                  </a:txBody>
                  <a:tcPr>
                    <a:solidFill>
                      <a:srgbClr val="FFFFE1"/>
                    </a:solidFill>
                  </a:tcPr>
                </a:tc>
                <a:extLst>
                  <a:ext uri="{0D108BD9-81ED-4DB2-BD59-A6C34878D82A}">
                    <a16:rowId xmlns:a16="http://schemas.microsoft.com/office/drawing/2014/main" val="2023067470"/>
                  </a:ext>
                </a:extLst>
              </a:tr>
              <a:tr h="604179">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en-US" sz="1800" dirty="0">
                          <a:solidFill>
                            <a:schemeClr val="tx1"/>
                          </a:solidFill>
                        </a:rPr>
                        <a:t>既に危ないとき</a:t>
                      </a:r>
                      <a:endParaRPr kumimoji="1" lang="en-US" altLang="ja-JP" sz="1800" dirty="0">
                        <a:solidFill>
                          <a:schemeClr val="tx1"/>
                        </a:solidFill>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en-US" sz="1800" dirty="0">
                          <a:solidFill>
                            <a:schemeClr val="tx1"/>
                          </a:solidFill>
                        </a:rPr>
                        <a:t>の緊急避難先：</a:t>
                      </a:r>
                    </a:p>
                  </a:txBody>
                  <a:tcPr>
                    <a:solidFill>
                      <a:srgbClr val="FFFFE1"/>
                    </a:solidFill>
                  </a:tcPr>
                </a:tc>
                <a:extLst>
                  <a:ext uri="{0D108BD9-81ED-4DB2-BD59-A6C34878D82A}">
                    <a16:rowId xmlns:a16="http://schemas.microsoft.com/office/drawing/2014/main" val="2594809562"/>
                  </a:ext>
                </a:extLst>
              </a:tr>
            </a:tbl>
          </a:graphicData>
        </a:graphic>
      </p:graphicFrame>
    </p:spTree>
    <p:extLst>
      <p:ext uri="{BB962C8B-B14F-4D97-AF65-F5344CB8AC3E}">
        <p14:creationId xmlns:p14="http://schemas.microsoft.com/office/powerpoint/2010/main" val="96736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四角形: 角を丸くする 19">
            <a:extLst>
              <a:ext uri="{FF2B5EF4-FFF2-40B4-BE49-F238E27FC236}">
                <a16:creationId xmlns:a16="http://schemas.microsoft.com/office/drawing/2014/main" id="{40DB519E-6DE3-4147-88A2-EDD99B826543}"/>
              </a:ext>
            </a:extLst>
          </p:cNvPr>
          <p:cNvSpPr/>
          <p:nvPr/>
        </p:nvSpPr>
        <p:spPr>
          <a:xfrm>
            <a:off x="183040" y="3889568"/>
            <a:ext cx="4379805" cy="53366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b="1" dirty="0">
                <a:solidFill>
                  <a:schemeClr val="bg1"/>
                </a:solidFill>
              </a:rPr>
              <a:t>②日本の大雨時の避難をどう思いますか？どのような経験がありますか</a:t>
            </a:r>
            <a:r>
              <a:rPr lang="ja-JP" altLang="en-US" sz="1800" b="1" dirty="0">
                <a:solidFill>
                  <a:schemeClr val="bg1"/>
                </a:solidFill>
              </a:rPr>
              <a:t>？</a:t>
            </a:r>
            <a:endParaRPr kumimoji="1" lang="ja-JP" altLang="en-US" sz="1800" b="1" dirty="0">
              <a:solidFill>
                <a:schemeClr val="bg1"/>
              </a:solidFill>
            </a:endParaRPr>
          </a:p>
        </p:txBody>
      </p:sp>
      <p:sp>
        <p:nvSpPr>
          <p:cNvPr id="18" name="四角形: 角を丸くする 17">
            <a:extLst>
              <a:ext uri="{FF2B5EF4-FFF2-40B4-BE49-F238E27FC236}">
                <a16:creationId xmlns:a16="http://schemas.microsoft.com/office/drawing/2014/main" id="{B1F10BBA-6EE4-4097-B684-FD6BE03AAB34}"/>
              </a:ext>
            </a:extLst>
          </p:cNvPr>
          <p:cNvSpPr/>
          <p:nvPr/>
        </p:nvSpPr>
        <p:spPr>
          <a:xfrm>
            <a:off x="183040" y="1199104"/>
            <a:ext cx="4379811" cy="53366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b="1" dirty="0">
                <a:solidFill>
                  <a:schemeClr val="bg1"/>
                </a:solidFill>
              </a:rPr>
              <a:t>①あなたの国では、避難はどのように行われますか？</a:t>
            </a:r>
            <a:endParaRPr kumimoji="1" lang="en-US" altLang="ja-JP" sz="1800" b="1" dirty="0">
              <a:solidFill>
                <a:schemeClr val="bg1"/>
              </a:solidFill>
            </a:endParaRPr>
          </a:p>
        </p:txBody>
      </p:sp>
      <p:sp>
        <p:nvSpPr>
          <p:cNvPr id="6" name="正方形/長方形 5">
            <a:extLst>
              <a:ext uri="{FF2B5EF4-FFF2-40B4-BE49-F238E27FC236}">
                <a16:creationId xmlns:a16="http://schemas.microsoft.com/office/drawing/2014/main" id="{3FA9351C-57D4-473B-8C4D-323E271709E9}"/>
              </a:ext>
            </a:extLst>
          </p:cNvPr>
          <p:cNvSpPr/>
          <p:nvPr/>
        </p:nvSpPr>
        <p:spPr>
          <a:xfrm>
            <a:off x="0" y="43543"/>
            <a:ext cx="9615948" cy="65314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3200" b="1" dirty="0">
                <a:ln w="0"/>
                <a:solidFill>
                  <a:schemeClr val="tx1"/>
                </a:solidFill>
                <a:effectLst>
                  <a:outerShdw blurRad="38100" dist="25400" dir="5400000" algn="ctr" rotWithShape="0">
                    <a:srgbClr val="6E747A">
                      <a:alpha val="43000"/>
                    </a:srgbClr>
                  </a:outerShdw>
                </a:effectLst>
              </a:rPr>
              <a:t>手順１　避難経験と水害リスクの確認</a:t>
            </a:r>
          </a:p>
        </p:txBody>
      </p:sp>
      <p:sp>
        <p:nvSpPr>
          <p:cNvPr id="16" name="正方形/長方形 15">
            <a:extLst>
              <a:ext uri="{FF2B5EF4-FFF2-40B4-BE49-F238E27FC236}">
                <a16:creationId xmlns:a16="http://schemas.microsoft.com/office/drawing/2014/main" id="{49873BF1-FBE5-4EAF-8FDE-0EAAA10BDA6A}"/>
              </a:ext>
            </a:extLst>
          </p:cNvPr>
          <p:cNvSpPr/>
          <p:nvPr/>
        </p:nvSpPr>
        <p:spPr>
          <a:xfrm>
            <a:off x="256193" y="1907920"/>
            <a:ext cx="4288692" cy="182774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よくある避難の要因（　　　　　　　　　）</a:t>
            </a:r>
            <a:endParaRPr lang="en-US" altLang="ja-JP" sz="1600" dirty="0">
              <a:solidFill>
                <a:schemeClr val="tx1"/>
              </a:solidFill>
            </a:endParaRPr>
          </a:p>
          <a:p>
            <a:r>
              <a:rPr lang="ja-JP" altLang="en-US" sz="1600" dirty="0">
                <a:solidFill>
                  <a:schemeClr val="tx1"/>
                </a:solidFill>
              </a:rPr>
              <a:t>避難情報の種類（</a:t>
            </a:r>
            <a:r>
              <a:rPr lang="ja-JP" altLang="en-US" sz="1600" b="1" dirty="0">
                <a:solidFill>
                  <a:srgbClr val="FF0000"/>
                </a:solidFill>
              </a:rPr>
              <a:t>　　　　　</a:t>
            </a:r>
            <a:r>
              <a:rPr lang="ja-JP" altLang="en-US" sz="1600" dirty="0">
                <a:solidFill>
                  <a:schemeClr val="tx1"/>
                </a:solidFill>
              </a:rPr>
              <a:t>　　　　　　）</a:t>
            </a:r>
            <a:endParaRPr lang="en-US" altLang="ja-JP" sz="1600" dirty="0">
              <a:solidFill>
                <a:schemeClr val="tx1"/>
              </a:solidFill>
            </a:endParaRPr>
          </a:p>
          <a:p>
            <a:r>
              <a:rPr kumimoji="1" lang="ja-JP" altLang="en-US" sz="1600" dirty="0">
                <a:solidFill>
                  <a:schemeClr val="tx1"/>
                </a:solidFill>
              </a:rPr>
              <a:t>避難の伝達方法</a:t>
            </a:r>
            <a:r>
              <a:rPr lang="ja-JP" altLang="en-US" sz="1600" dirty="0">
                <a:solidFill>
                  <a:schemeClr val="tx1"/>
                </a:solidFill>
              </a:rPr>
              <a:t>（　</a:t>
            </a:r>
            <a:r>
              <a:rPr lang="ja-JP" altLang="en-US" sz="1600" b="1" dirty="0">
                <a:solidFill>
                  <a:srgbClr val="FF0000"/>
                </a:solidFill>
              </a:rPr>
              <a:t>　　　　　　　　　　</a:t>
            </a:r>
            <a:r>
              <a:rPr lang="ja-JP" altLang="en-US" sz="1600" dirty="0">
                <a:solidFill>
                  <a:schemeClr val="tx1"/>
                </a:solidFill>
              </a:rPr>
              <a:t>）</a:t>
            </a:r>
            <a:endParaRPr kumimoji="1" lang="en-US" altLang="ja-JP" sz="1600" dirty="0">
              <a:solidFill>
                <a:schemeClr val="tx1"/>
              </a:solidFill>
            </a:endParaRPr>
          </a:p>
          <a:p>
            <a:r>
              <a:rPr lang="ja-JP" altLang="en-US" sz="1600" dirty="0">
                <a:solidFill>
                  <a:schemeClr val="tx1"/>
                </a:solidFill>
              </a:rPr>
              <a:t>避難場所（　</a:t>
            </a:r>
            <a:r>
              <a:rPr lang="ja-JP" altLang="en-US" sz="1600" b="1" dirty="0">
                <a:solidFill>
                  <a:srgbClr val="FF0000"/>
                </a:solidFill>
              </a:rPr>
              <a:t>　　　　　　　　　　　　　</a:t>
            </a:r>
            <a:r>
              <a:rPr lang="ja-JP" altLang="en-US" sz="1600" dirty="0">
                <a:solidFill>
                  <a:schemeClr val="tx1"/>
                </a:solidFill>
              </a:rPr>
              <a:t>）</a:t>
            </a:r>
            <a:endParaRPr lang="en-US" altLang="ja-JP" sz="1600" dirty="0">
              <a:solidFill>
                <a:schemeClr val="tx1"/>
              </a:solidFill>
            </a:endParaRPr>
          </a:p>
          <a:p>
            <a:r>
              <a:rPr lang="ja-JP" altLang="en-US" sz="1600" dirty="0">
                <a:solidFill>
                  <a:schemeClr val="tx1"/>
                </a:solidFill>
              </a:rPr>
              <a:t>避難方法過去の避難の経験　ある・ない</a:t>
            </a:r>
            <a:endParaRPr kumimoji="1" lang="en-US" altLang="ja-JP" sz="1600" dirty="0">
              <a:solidFill>
                <a:schemeClr val="tx1"/>
              </a:solidFill>
            </a:endParaRPr>
          </a:p>
        </p:txBody>
      </p:sp>
      <p:sp>
        <p:nvSpPr>
          <p:cNvPr id="82" name="正方形/長方形 81">
            <a:extLst>
              <a:ext uri="{FF2B5EF4-FFF2-40B4-BE49-F238E27FC236}">
                <a16:creationId xmlns:a16="http://schemas.microsoft.com/office/drawing/2014/main" id="{5F8DEEFF-BC65-4368-97EA-6A2335F1A48B}"/>
              </a:ext>
            </a:extLst>
          </p:cNvPr>
          <p:cNvSpPr/>
          <p:nvPr/>
        </p:nvSpPr>
        <p:spPr>
          <a:xfrm>
            <a:off x="164754" y="733915"/>
            <a:ext cx="9537030" cy="41419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a:t>①～④について、あなたの国や日本の避難行動、水害リスクと避難について確認しましょう</a:t>
            </a:r>
          </a:p>
        </p:txBody>
      </p:sp>
      <p:cxnSp>
        <p:nvCxnSpPr>
          <p:cNvPr id="51" name="直線コネクタ 50">
            <a:extLst>
              <a:ext uri="{FF2B5EF4-FFF2-40B4-BE49-F238E27FC236}">
                <a16:creationId xmlns:a16="http://schemas.microsoft.com/office/drawing/2014/main" id="{2B26B039-964C-6D32-4516-97E43714D76F}"/>
              </a:ext>
            </a:extLst>
          </p:cNvPr>
          <p:cNvCxnSpPr>
            <a:cxnSpLocks/>
          </p:cNvCxnSpPr>
          <p:nvPr/>
        </p:nvCxnSpPr>
        <p:spPr>
          <a:xfrm flipV="1">
            <a:off x="4782312" y="1199104"/>
            <a:ext cx="0" cy="5439741"/>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19" name="正方形/長方形 18">
            <a:extLst>
              <a:ext uri="{FF2B5EF4-FFF2-40B4-BE49-F238E27FC236}">
                <a16:creationId xmlns:a16="http://schemas.microsoft.com/office/drawing/2014/main" id="{F8F6F2B9-41FF-640A-293B-55493938FC16}"/>
              </a:ext>
            </a:extLst>
          </p:cNvPr>
          <p:cNvSpPr/>
          <p:nvPr/>
        </p:nvSpPr>
        <p:spPr>
          <a:xfrm>
            <a:off x="237906" y="4504478"/>
            <a:ext cx="4288692" cy="20487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600" dirty="0">
                <a:solidFill>
                  <a:schemeClr val="tx1"/>
                </a:solidFill>
              </a:rPr>
              <a:t>自由にお書きください。</a:t>
            </a:r>
            <a:endParaRPr kumimoji="1" lang="en-US" altLang="ja-JP" sz="1600" dirty="0">
              <a:solidFill>
                <a:schemeClr val="tx1"/>
              </a:solidFill>
            </a:endParaRPr>
          </a:p>
        </p:txBody>
      </p:sp>
      <p:sp>
        <p:nvSpPr>
          <p:cNvPr id="25" name="正方形/長方形 24">
            <a:extLst>
              <a:ext uri="{FF2B5EF4-FFF2-40B4-BE49-F238E27FC236}">
                <a16:creationId xmlns:a16="http://schemas.microsoft.com/office/drawing/2014/main" id="{358CBDE4-5AE8-5B05-A24A-4F499595F5EA}"/>
              </a:ext>
            </a:extLst>
          </p:cNvPr>
          <p:cNvSpPr/>
          <p:nvPr/>
        </p:nvSpPr>
        <p:spPr>
          <a:xfrm>
            <a:off x="5019738" y="6085070"/>
            <a:ext cx="4682041" cy="533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避難を決めてから避難先に着くまでの時間</a:t>
            </a:r>
            <a:endParaRPr kumimoji="1" lang="en-US" altLang="ja-JP" sz="1600" dirty="0">
              <a:solidFill>
                <a:schemeClr val="tx1"/>
              </a:solidFill>
            </a:endParaRPr>
          </a:p>
          <a:p>
            <a:pPr algn="r"/>
            <a:r>
              <a:rPr kumimoji="1" lang="ja-JP" altLang="en-US" sz="1600" dirty="0">
                <a:solidFill>
                  <a:schemeClr val="tx1"/>
                </a:solidFill>
              </a:rPr>
              <a:t>　　　　時間　　　　　分</a:t>
            </a:r>
          </a:p>
        </p:txBody>
      </p:sp>
      <p:sp>
        <p:nvSpPr>
          <p:cNvPr id="27" name="四角形: 角を丸くする 26">
            <a:extLst>
              <a:ext uri="{FF2B5EF4-FFF2-40B4-BE49-F238E27FC236}">
                <a16:creationId xmlns:a16="http://schemas.microsoft.com/office/drawing/2014/main" id="{8FD2F87E-61D3-8010-48A2-F84F44511CA4}"/>
              </a:ext>
            </a:extLst>
          </p:cNvPr>
          <p:cNvSpPr/>
          <p:nvPr/>
        </p:nvSpPr>
        <p:spPr>
          <a:xfrm>
            <a:off x="5019739" y="4074630"/>
            <a:ext cx="4288692" cy="5336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rPr>
              <a:t>④もし避難するとしたら？</a:t>
            </a:r>
          </a:p>
        </p:txBody>
      </p:sp>
      <p:sp>
        <p:nvSpPr>
          <p:cNvPr id="28" name="正方形/長方形 27">
            <a:extLst>
              <a:ext uri="{FF2B5EF4-FFF2-40B4-BE49-F238E27FC236}">
                <a16:creationId xmlns:a16="http://schemas.microsoft.com/office/drawing/2014/main" id="{8B127934-9DCF-7164-52F9-6BF105D5370B}"/>
              </a:ext>
            </a:extLst>
          </p:cNvPr>
          <p:cNvSpPr/>
          <p:nvPr/>
        </p:nvSpPr>
        <p:spPr>
          <a:xfrm>
            <a:off x="5019738" y="5422300"/>
            <a:ext cx="4682041" cy="533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避難方法</a:t>
            </a:r>
            <a:r>
              <a:rPr kumimoji="1" lang="ja-JP" altLang="en-US" sz="1600" dirty="0">
                <a:solidFill>
                  <a:schemeClr val="tx1"/>
                </a:solidFill>
                <a:sym typeface="Wingdings" pitchFamily="2" charset="2"/>
              </a:rPr>
              <a:t>（</a:t>
            </a:r>
            <a:r>
              <a:rPr kumimoji="1" lang="ja-JP" altLang="en-US" sz="1600" dirty="0">
                <a:solidFill>
                  <a:schemeClr val="tx1"/>
                </a:solidFill>
              </a:rPr>
              <a:t> □</a:t>
            </a:r>
            <a:r>
              <a:rPr kumimoji="1" lang="ja-JP" altLang="en-US" sz="1600" dirty="0">
                <a:solidFill>
                  <a:schemeClr val="tx1"/>
                </a:solidFill>
                <a:sym typeface="Wingdings" pitchFamily="2" charset="2"/>
              </a:rPr>
              <a:t>徒歩・</a:t>
            </a:r>
            <a:r>
              <a:rPr kumimoji="1" lang="ja-JP" altLang="en-US" sz="1600" dirty="0">
                <a:solidFill>
                  <a:schemeClr val="tx1"/>
                </a:solidFill>
              </a:rPr>
              <a:t> □</a:t>
            </a:r>
            <a:r>
              <a:rPr kumimoji="1" lang="ja-JP" altLang="en-US" sz="1600" dirty="0">
                <a:solidFill>
                  <a:schemeClr val="tx1"/>
                </a:solidFill>
                <a:sym typeface="Wingdings" pitchFamily="2" charset="2"/>
              </a:rPr>
              <a:t>車・</a:t>
            </a:r>
            <a:r>
              <a:rPr kumimoji="1" lang="ja-JP" altLang="en-US" sz="1600" dirty="0">
                <a:solidFill>
                  <a:schemeClr val="tx1"/>
                </a:solidFill>
              </a:rPr>
              <a:t> □</a:t>
            </a:r>
            <a:r>
              <a:rPr kumimoji="1" lang="ja-JP" altLang="en-US" sz="1600" dirty="0">
                <a:solidFill>
                  <a:schemeClr val="tx1"/>
                </a:solidFill>
                <a:sym typeface="Wingdings" pitchFamily="2" charset="2"/>
              </a:rPr>
              <a:t>その他：  　　　）</a:t>
            </a:r>
            <a:endParaRPr kumimoji="1" lang="ja-JP" altLang="en-US" sz="1600" dirty="0">
              <a:solidFill>
                <a:schemeClr val="tx1"/>
              </a:solidFill>
            </a:endParaRPr>
          </a:p>
        </p:txBody>
      </p:sp>
      <p:sp>
        <p:nvSpPr>
          <p:cNvPr id="29" name="正方形/長方形 28">
            <a:extLst>
              <a:ext uri="{FF2B5EF4-FFF2-40B4-BE49-F238E27FC236}">
                <a16:creationId xmlns:a16="http://schemas.microsoft.com/office/drawing/2014/main" id="{977E0915-7D0F-A436-7053-E69D1005DA16}"/>
              </a:ext>
            </a:extLst>
          </p:cNvPr>
          <p:cNvSpPr/>
          <p:nvPr/>
        </p:nvSpPr>
        <p:spPr>
          <a:xfrm>
            <a:off x="5019738" y="4780452"/>
            <a:ext cx="4682041" cy="533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早目の避難先：</a:t>
            </a:r>
          </a:p>
          <a:p>
            <a:r>
              <a:rPr kumimoji="1" lang="ja-JP" altLang="en-US" sz="1600" dirty="0">
                <a:solidFill>
                  <a:schemeClr val="tx1"/>
                </a:solidFill>
              </a:rPr>
              <a:t>（緊急の避難先：　　　　　　　　　　　　　）</a:t>
            </a:r>
          </a:p>
        </p:txBody>
      </p:sp>
      <p:sp>
        <p:nvSpPr>
          <p:cNvPr id="31" name="四角形: 角を丸くする 30">
            <a:extLst>
              <a:ext uri="{FF2B5EF4-FFF2-40B4-BE49-F238E27FC236}">
                <a16:creationId xmlns:a16="http://schemas.microsoft.com/office/drawing/2014/main" id="{6180A2B5-DD09-751A-678F-2DF05E648141}"/>
              </a:ext>
            </a:extLst>
          </p:cNvPr>
          <p:cNvSpPr/>
          <p:nvPr/>
        </p:nvSpPr>
        <p:spPr>
          <a:xfrm>
            <a:off x="5019739" y="1209488"/>
            <a:ext cx="4288692" cy="533666"/>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bg1"/>
                </a:solidFill>
              </a:rPr>
              <a:t>③あなたの水害リスクは？</a:t>
            </a:r>
            <a:endParaRPr kumimoji="1" lang="en-US" altLang="ja-JP" b="1" dirty="0">
              <a:solidFill>
                <a:schemeClr val="bg1"/>
              </a:solidFill>
            </a:endParaRPr>
          </a:p>
        </p:txBody>
      </p:sp>
      <p:sp>
        <p:nvSpPr>
          <p:cNvPr id="32" name="正方形/長方形 31">
            <a:extLst>
              <a:ext uri="{FF2B5EF4-FFF2-40B4-BE49-F238E27FC236}">
                <a16:creationId xmlns:a16="http://schemas.microsoft.com/office/drawing/2014/main" id="{AB715BD9-2BEB-9FF1-9B53-2932EDA3D989}"/>
              </a:ext>
            </a:extLst>
          </p:cNvPr>
          <p:cNvSpPr/>
          <p:nvPr/>
        </p:nvSpPr>
        <p:spPr>
          <a:xfrm>
            <a:off x="5019739" y="1918304"/>
            <a:ext cx="4703220" cy="533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周りに危険な川は？（川の名前：　　　　　 　）</a:t>
            </a:r>
            <a:endParaRPr kumimoji="1" lang="en-US" altLang="ja-JP" sz="1600" dirty="0">
              <a:solidFill>
                <a:schemeClr val="tx1"/>
              </a:solidFill>
            </a:endParaRPr>
          </a:p>
          <a:p>
            <a:r>
              <a:rPr kumimoji="1" lang="ja-JP" altLang="en-US" sz="1600" dirty="0">
                <a:solidFill>
                  <a:schemeClr val="tx1"/>
                </a:solidFill>
              </a:rPr>
              <a:t>　浸水深：　　　ｍ、浸水継続時間：　　　時間</a:t>
            </a:r>
          </a:p>
        </p:txBody>
      </p:sp>
      <p:sp>
        <p:nvSpPr>
          <p:cNvPr id="33" name="正方形/長方形 32">
            <a:extLst>
              <a:ext uri="{FF2B5EF4-FFF2-40B4-BE49-F238E27FC236}">
                <a16:creationId xmlns:a16="http://schemas.microsoft.com/office/drawing/2014/main" id="{5BD5F0E5-BD05-5D5D-3ECF-C0FA15A4661D}"/>
              </a:ext>
            </a:extLst>
          </p:cNvPr>
          <p:cNvSpPr/>
          <p:nvPr/>
        </p:nvSpPr>
        <p:spPr>
          <a:xfrm>
            <a:off x="5019739" y="2560152"/>
            <a:ext cx="4703220" cy="533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家の周りの山や斜面は？</a:t>
            </a:r>
            <a:endParaRPr kumimoji="1" lang="en-US" altLang="ja-JP" sz="1600" dirty="0">
              <a:solidFill>
                <a:schemeClr val="tx1"/>
              </a:solidFill>
            </a:endParaRPr>
          </a:p>
          <a:p>
            <a:r>
              <a:rPr kumimoji="1" lang="ja-JP" altLang="en-US" sz="1600" dirty="0">
                <a:solidFill>
                  <a:schemeClr val="tx1"/>
                </a:solidFill>
              </a:rPr>
              <a:t>　土石流：あり・なし　　土砂崩れ：あり・なし　</a:t>
            </a:r>
            <a:endParaRPr kumimoji="1" lang="en-US" altLang="ja-JP" sz="1600" dirty="0">
              <a:solidFill>
                <a:schemeClr val="tx1"/>
              </a:solidFill>
            </a:endParaRPr>
          </a:p>
        </p:txBody>
      </p:sp>
      <p:sp>
        <p:nvSpPr>
          <p:cNvPr id="34" name="正方形/長方形 33">
            <a:extLst>
              <a:ext uri="{FF2B5EF4-FFF2-40B4-BE49-F238E27FC236}">
                <a16:creationId xmlns:a16="http://schemas.microsoft.com/office/drawing/2014/main" id="{737060B0-8F1F-0E6B-BB26-103CB7DCABBB}"/>
              </a:ext>
            </a:extLst>
          </p:cNvPr>
          <p:cNvSpPr/>
          <p:nvPr/>
        </p:nvSpPr>
        <p:spPr>
          <a:xfrm>
            <a:off x="5019739" y="3202000"/>
            <a:ext cx="4703220" cy="533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海は近い？</a:t>
            </a:r>
            <a:endParaRPr kumimoji="1" lang="en-US" altLang="ja-JP" sz="1600" dirty="0">
              <a:solidFill>
                <a:schemeClr val="tx1"/>
              </a:solidFill>
            </a:endParaRPr>
          </a:p>
          <a:p>
            <a:r>
              <a:rPr kumimoji="1" lang="ja-JP" altLang="en-US" sz="1600" dirty="0">
                <a:solidFill>
                  <a:schemeClr val="tx1"/>
                </a:solidFill>
              </a:rPr>
              <a:t>　高潮浸水：　　　　ｍ</a:t>
            </a:r>
          </a:p>
        </p:txBody>
      </p:sp>
    </p:spTree>
    <p:extLst>
      <p:ext uri="{BB962C8B-B14F-4D97-AF65-F5344CB8AC3E}">
        <p14:creationId xmlns:p14="http://schemas.microsoft.com/office/powerpoint/2010/main" val="2060114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四角形: 角を丸くする 20">
            <a:extLst>
              <a:ext uri="{FF2B5EF4-FFF2-40B4-BE49-F238E27FC236}">
                <a16:creationId xmlns:a16="http://schemas.microsoft.com/office/drawing/2014/main" id="{4E81DDFE-4096-4478-B1C6-306AC123B9DB}"/>
              </a:ext>
            </a:extLst>
          </p:cNvPr>
          <p:cNvSpPr/>
          <p:nvPr/>
        </p:nvSpPr>
        <p:spPr>
          <a:xfrm>
            <a:off x="5092892" y="1224794"/>
            <a:ext cx="4288692" cy="533666"/>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t>③避難情報</a:t>
            </a:r>
          </a:p>
        </p:txBody>
      </p:sp>
      <p:sp>
        <p:nvSpPr>
          <p:cNvPr id="19" name="四角形: 角を丸くする 18">
            <a:extLst>
              <a:ext uri="{FF2B5EF4-FFF2-40B4-BE49-F238E27FC236}">
                <a16:creationId xmlns:a16="http://schemas.microsoft.com/office/drawing/2014/main" id="{A13FC332-B2CA-428E-A70F-BBDC82B275A9}"/>
              </a:ext>
            </a:extLst>
          </p:cNvPr>
          <p:cNvSpPr/>
          <p:nvPr/>
        </p:nvSpPr>
        <p:spPr>
          <a:xfrm>
            <a:off x="183041" y="4079291"/>
            <a:ext cx="4288692" cy="533666"/>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t>②周りの行動</a:t>
            </a:r>
          </a:p>
        </p:txBody>
      </p:sp>
      <p:sp>
        <p:nvSpPr>
          <p:cNvPr id="18" name="四角形: 角を丸くする 17">
            <a:extLst>
              <a:ext uri="{FF2B5EF4-FFF2-40B4-BE49-F238E27FC236}">
                <a16:creationId xmlns:a16="http://schemas.microsoft.com/office/drawing/2014/main" id="{B1F10BBA-6EE4-4097-B684-FD6BE03AAB34}"/>
              </a:ext>
            </a:extLst>
          </p:cNvPr>
          <p:cNvSpPr/>
          <p:nvPr/>
        </p:nvSpPr>
        <p:spPr>
          <a:xfrm>
            <a:off x="183041" y="1235680"/>
            <a:ext cx="4288692" cy="533666"/>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a:t>①地域の状況</a:t>
            </a:r>
            <a:endParaRPr kumimoji="1" lang="ja-JP" altLang="en-US" b="1" dirty="0"/>
          </a:p>
        </p:txBody>
      </p:sp>
      <p:sp>
        <p:nvSpPr>
          <p:cNvPr id="6" name="正方形/長方形 5">
            <a:extLst>
              <a:ext uri="{FF2B5EF4-FFF2-40B4-BE49-F238E27FC236}">
                <a16:creationId xmlns:a16="http://schemas.microsoft.com/office/drawing/2014/main" id="{3FA9351C-57D4-473B-8C4D-323E271709E9}"/>
              </a:ext>
            </a:extLst>
          </p:cNvPr>
          <p:cNvSpPr/>
          <p:nvPr/>
        </p:nvSpPr>
        <p:spPr>
          <a:xfrm>
            <a:off x="0" y="43543"/>
            <a:ext cx="9615948" cy="65314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3200" b="1" dirty="0">
                <a:ln w="0"/>
                <a:solidFill>
                  <a:schemeClr val="tx1"/>
                </a:solidFill>
                <a:effectLst>
                  <a:outerShdw blurRad="38100" dist="25400" dir="5400000" algn="ctr" rotWithShape="0">
                    <a:srgbClr val="6E747A">
                      <a:alpha val="43000"/>
                    </a:srgbClr>
                  </a:outerShdw>
                </a:effectLst>
              </a:rPr>
              <a:t>手順２　避難スイッチ探し</a:t>
            </a:r>
          </a:p>
        </p:txBody>
      </p:sp>
      <p:sp>
        <p:nvSpPr>
          <p:cNvPr id="8" name="正方形/長方形 7">
            <a:extLst>
              <a:ext uri="{FF2B5EF4-FFF2-40B4-BE49-F238E27FC236}">
                <a16:creationId xmlns:a16="http://schemas.microsoft.com/office/drawing/2014/main" id="{B940B88E-348C-4C6E-89C5-CBD038879375}"/>
              </a:ext>
            </a:extLst>
          </p:cNvPr>
          <p:cNvSpPr/>
          <p:nvPr/>
        </p:nvSpPr>
        <p:spPr>
          <a:xfrm>
            <a:off x="2536597" y="1300428"/>
            <a:ext cx="1877264" cy="41419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100" dirty="0"/>
              <a:t>大雨が降った時、身近な場所はどうなるか、考えよう</a:t>
            </a:r>
          </a:p>
        </p:txBody>
      </p:sp>
      <p:sp>
        <p:nvSpPr>
          <p:cNvPr id="12" name="正方形/長方形 11">
            <a:extLst>
              <a:ext uri="{FF2B5EF4-FFF2-40B4-BE49-F238E27FC236}">
                <a16:creationId xmlns:a16="http://schemas.microsoft.com/office/drawing/2014/main" id="{59DFCB70-C37B-4942-9D6A-98FD9D385133}"/>
              </a:ext>
            </a:extLst>
          </p:cNvPr>
          <p:cNvSpPr/>
          <p:nvPr/>
        </p:nvSpPr>
        <p:spPr>
          <a:xfrm>
            <a:off x="2536597" y="4130266"/>
            <a:ext cx="1877263" cy="41419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100" dirty="0"/>
              <a:t>避難が必要なとき、地域の人や身近な人の行動は？</a:t>
            </a:r>
          </a:p>
        </p:txBody>
      </p:sp>
      <p:sp>
        <p:nvSpPr>
          <p:cNvPr id="14" name="正方形/長方形 13">
            <a:extLst>
              <a:ext uri="{FF2B5EF4-FFF2-40B4-BE49-F238E27FC236}">
                <a16:creationId xmlns:a16="http://schemas.microsoft.com/office/drawing/2014/main" id="{F9C6E088-A57A-4CC5-8995-20978131067E}"/>
              </a:ext>
            </a:extLst>
          </p:cNvPr>
          <p:cNvSpPr/>
          <p:nvPr/>
        </p:nvSpPr>
        <p:spPr>
          <a:xfrm>
            <a:off x="7446448" y="1286395"/>
            <a:ext cx="1877263" cy="41419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100" dirty="0"/>
              <a:t>あなたの避難の目安となる避難情報に☑</a:t>
            </a:r>
          </a:p>
        </p:txBody>
      </p:sp>
      <p:sp>
        <p:nvSpPr>
          <p:cNvPr id="70" name="正方形/長方形 69">
            <a:extLst>
              <a:ext uri="{FF2B5EF4-FFF2-40B4-BE49-F238E27FC236}">
                <a16:creationId xmlns:a16="http://schemas.microsoft.com/office/drawing/2014/main" id="{7631EA96-9B95-4158-AE7B-1A7D91DFE3E9}"/>
              </a:ext>
            </a:extLst>
          </p:cNvPr>
          <p:cNvSpPr/>
          <p:nvPr/>
        </p:nvSpPr>
        <p:spPr>
          <a:xfrm>
            <a:off x="5092892" y="1967191"/>
            <a:ext cx="4288692" cy="8716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　警戒レベル</a:t>
            </a:r>
            <a:r>
              <a:rPr kumimoji="1" lang="en-US" altLang="ja-JP" sz="1600" dirty="0">
                <a:solidFill>
                  <a:schemeClr val="tx1"/>
                </a:solidFill>
              </a:rPr>
              <a:t>3</a:t>
            </a:r>
            <a:r>
              <a:rPr kumimoji="1" lang="ja-JP" altLang="en-US" sz="1600" dirty="0">
                <a:solidFill>
                  <a:schemeClr val="tx1"/>
                </a:solidFill>
              </a:rPr>
              <a:t> 高齢者等避難</a:t>
            </a:r>
            <a:endParaRPr kumimoji="1" lang="en-US" altLang="ja-JP" sz="1600" dirty="0">
              <a:solidFill>
                <a:schemeClr val="tx1"/>
              </a:solidFill>
            </a:endParaRPr>
          </a:p>
          <a:p>
            <a:r>
              <a:rPr kumimoji="1" lang="ja-JP" altLang="en-US" sz="1600" dirty="0">
                <a:solidFill>
                  <a:schemeClr val="tx1"/>
                </a:solidFill>
              </a:rPr>
              <a:t>□　警戒レベル</a:t>
            </a:r>
            <a:r>
              <a:rPr kumimoji="1" lang="en-US" altLang="ja-JP" sz="1600" dirty="0">
                <a:solidFill>
                  <a:schemeClr val="tx1"/>
                </a:solidFill>
              </a:rPr>
              <a:t>4</a:t>
            </a:r>
            <a:r>
              <a:rPr kumimoji="1" lang="ja-JP" altLang="en-US" sz="1600" dirty="0">
                <a:solidFill>
                  <a:schemeClr val="tx1"/>
                </a:solidFill>
              </a:rPr>
              <a:t> 避難指示（緊急）</a:t>
            </a:r>
          </a:p>
          <a:p>
            <a:r>
              <a:rPr kumimoji="1" lang="ja-JP" altLang="en-US" sz="1600" dirty="0">
                <a:solidFill>
                  <a:schemeClr val="tx1"/>
                </a:solidFill>
              </a:rPr>
              <a:t>□　警戒レベル</a:t>
            </a:r>
            <a:r>
              <a:rPr kumimoji="1" lang="en-US" altLang="ja-JP" sz="1600" dirty="0">
                <a:solidFill>
                  <a:schemeClr val="tx1"/>
                </a:solidFill>
              </a:rPr>
              <a:t>5</a:t>
            </a:r>
            <a:r>
              <a:rPr kumimoji="1" lang="ja-JP" altLang="en-US" sz="1600" dirty="0">
                <a:solidFill>
                  <a:schemeClr val="tx1"/>
                </a:solidFill>
              </a:rPr>
              <a:t> 緊急安全確保</a:t>
            </a:r>
          </a:p>
        </p:txBody>
      </p:sp>
      <p:sp>
        <p:nvSpPr>
          <p:cNvPr id="82" name="正方形/長方形 81">
            <a:extLst>
              <a:ext uri="{FF2B5EF4-FFF2-40B4-BE49-F238E27FC236}">
                <a16:creationId xmlns:a16="http://schemas.microsoft.com/office/drawing/2014/main" id="{5F8DEEFF-BC65-4368-97EA-6A2335F1A48B}"/>
              </a:ext>
            </a:extLst>
          </p:cNvPr>
          <p:cNvSpPr/>
          <p:nvPr/>
        </p:nvSpPr>
        <p:spPr>
          <a:xfrm>
            <a:off x="183042" y="733915"/>
            <a:ext cx="9344416" cy="41419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a:t>①～④について、避難のきっかけになるものを、わかる範囲で考えたり、調べて記入しましょう。</a:t>
            </a:r>
          </a:p>
        </p:txBody>
      </p:sp>
      <p:cxnSp>
        <p:nvCxnSpPr>
          <p:cNvPr id="2" name="直線コネクタ 1">
            <a:extLst>
              <a:ext uri="{FF2B5EF4-FFF2-40B4-BE49-F238E27FC236}">
                <a16:creationId xmlns:a16="http://schemas.microsoft.com/office/drawing/2014/main" id="{6A002B81-9F21-53BC-8D70-9ED3A7D71BC9}"/>
              </a:ext>
            </a:extLst>
          </p:cNvPr>
          <p:cNvCxnSpPr>
            <a:cxnSpLocks/>
          </p:cNvCxnSpPr>
          <p:nvPr/>
        </p:nvCxnSpPr>
        <p:spPr>
          <a:xfrm flipV="1">
            <a:off x="4782312" y="1199104"/>
            <a:ext cx="0" cy="5439741"/>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3" name="正方形/長方形 2">
            <a:extLst>
              <a:ext uri="{FF2B5EF4-FFF2-40B4-BE49-F238E27FC236}">
                <a16:creationId xmlns:a16="http://schemas.microsoft.com/office/drawing/2014/main" id="{A9ABCAAE-8C33-EA9B-CB52-AB9B35F63235}"/>
              </a:ext>
            </a:extLst>
          </p:cNvPr>
          <p:cNvSpPr/>
          <p:nvPr/>
        </p:nvSpPr>
        <p:spPr>
          <a:xfrm>
            <a:off x="256192" y="1907920"/>
            <a:ext cx="4379807" cy="18217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600" dirty="0">
                <a:solidFill>
                  <a:schemeClr val="tx1"/>
                </a:solidFill>
              </a:rPr>
              <a:t>大雨時の周りの状況・言い伝え・その他</a:t>
            </a:r>
            <a:endParaRPr kumimoji="1" lang="en-US" altLang="ja-JP" sz="1600" dirty="0">
              <a:solidFill>
                <a:schemeClr val="tx1"/>
              </a:solidFill>
            </a:endParaRPr>
          </a:p>
          <a:p>
            <a:r>
              <a:rPr kumimoji="1" lang="ja-JP" altLang="en-US" sz="1200" dirty="0">
                <a:solidFill>
                  <a:schemeClr val="tx1"/>
                </a:solidFill>
              </a:rPr>
              <a:t>例　家の横の水路があふれると危険</a:t>
            </a:r>
          </a:p>
          <a:p>
            <a:r>
              <a:rPr kumimoji="1" lang="ja-JP" altLang="en-US" sz="1200" dirty="0">
                <a:solidFill>
                  <a:schemeClr val="tx1"/>
                </a:solidFill>
              </a:rPr>
              <a:t>　　山からの谷水がいつもと違う方向に流れ始めたらやばい</a:t>
            </a:r>
          </a:p>
          <a:p>
            <a:r>
              <a:rPr kumimoji="1" lang="ja-JP" altLang="en-US" sz="1200" dirty="0">
                <a:solidFill>
                  <a:schemeClr val="tx1"/>
                </a:solidFill>
              </a:rPr>
              <a:t>　　堤防の黄色線を越えたら</a:t>
            </a:r>
          </a:p>
          <a:p>
            <a:endParaRPr kumimoji="1" lang="en-US" altLang="ja-JP" sz="1600" dirty="0">
              <a:solidFill>
                <a:schemeClr val="tx1"/>
              </a:solidFill>
            </a:endParaRPr>
          </a:p>
        </p:txBody>
      </p:sp>
      <p:sp>
        <p:nvSpPr>
          <p:cNvPr id="4" name="正方形/長方形 3">
            <a:extLst>
              <a:ext uri="{FF2B5EF4-FFF2-40B4-BE49-F238E27FC236}">
                <a16:creationId xmlns:a16="http://schemas.microsoft.com/office/drawing/2014/main" id="{C40E23C8-E8F0-213A-E1FF-F0DAC4DE9147}"/>
              </a:ext>
            </a:extLst>
          </p:cNvPr>
          <p:cNvSpPr/>
          <p:nvPr/>
        </p:nvSpPr>
        <p:spPr>
          <a:xfrm>
            <a:off x="256192" y="4762480"/>
            <a:ext cx="4346117" cy="18217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600" dirty="0">
                <a:solidFill>
                  <a:schemeClr val="tx1"/>
                </a:solidFill>
              </a:rPr>
              <a:t>地域住民の行動・友人の様子・その他</a:t>
            </a:r>
            <a:endParaRPr kumimoji="1" lang="en-US" altLang="ja-JP" sz="1600" dirty="0">
              <a:solidFill>
                <a:schemeClr val="tx1"/>
              </a:solidFill>
            </a:endParaRPr>
          </a:p>
          <a:p>
            <a:r>
              <a:rPr kumimoji="1" lang="ja-JP" altLang="en-US" sz="1200" dirty="0">
                <a:solidFill>
                  <a:schemeClr val="tx1"/>
                </a:solidFill>
              </a:rPr>
              <a:t>例　地域で避難の声掛けが行われていたら</a:t>
            </a:r>
          </a:p>
          <a:p>
            <a:r>
              <a:rPr kumimoji="1" lang="ja-JP" altLang="en-US" sz="1200" dirty="0">
                <a:solidFill>
                  <a:schemeClr val="tx1"/>
                </a:solidFill>
              </a:rPr>
              <a:t>　　友人が避難したいと連絡があったら</a:t>
            </a:r>
          </a:p>
          <a:p>
            <a:r>
              <a:rPr kumimoji="1" lang="ja-JP" altLang="en-US" sz="1200" dirty="0">
                <a:solidFill>
                  <a:schemeClr val="tx1"/>
                </a:solidFill>
              </a:rPr>
              <a:t>　　地区が停電し、パトカーが来て避難を</a:t>
            </a:r>
            <a:r>
              <a:rPr kumimoji="1" lang="ja-JP" altLang="en-US" sz="1200">
                <a:solidFill>
                  <a:schemeClr val="tx1"/>
                </a:solidFill>
              </a:rPr>
              <a:t>呼びかけていたら</a:t>
            </a:r>
            <a:endParaRPr kumimoji="1" lang="ja-JP" altLang="en-US" sz="1200" dirty="0">
              <a:solidFill>
                <a:schemeClr val="tx1"/>
              </a:solidFill>
            </a:endParaRPr>
          </a:p>
          <a:p>
            <a:endParaRPr kumimoji="1" lang="en-US" altLang="ja-JP" sz="1600" dirty="0">
              <a:solidFill>
                <a:schemeClr val="tx1"/>
              </a:solidFill>
            </a:endParaRPr>
          </a:p>
        </p:txBody>
      </p:sp>
      <p:sp>
        <p:nvSpPr>
          <p:cNvPr id="7" name="四角形: 角を丸くする 6">
            <a:extLst>
              <a:ext uri="{FF2B5EF4-FFF2-40B4-BE49-F238E27FC236}">
                <a16:creationId xmlns:a16="http://schemas.microsoft.com/office/drawing/2014/main" id="{BECC406E-7BAA-13DA-1974-425736E93290}"/>
              </a:ext>
            </a:extLst>
          </p:cNvPr>
          <p:cNvSpPr/>
          <p:nvPr/>
        </p:nvSpPr>
        <p:spPr>
          <a:xfrm>
            <a:off x="4998890" y="6025598"/>
            <a:ext cx="4653634" cy="53366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rgbClr val="C00000"/>
                </a:solidFill>
              </a:rPr>
              <a:t>注意点：これらは避難の参考にするもので、安全な避難基準とは限りません。</a:t>
            </a:r>
          </a:p>
        </p:txBody>
      </p:sp>
      <p:sp>
        <p:nvSpPr>
          <p:cNvPr id="9" name="大かっこ 8">
            <a:extLst>
              <a:ext uri="{FF2B5EF4-FFF2-40B4-BE49-F238E27FC236}">
                <a16:creationId xmlns:a16="http://schemas.microsoft.com/office/drawing/2014/main" id="{158269ED-CAAA-DFB7-66B8-2B2C7D3CE13B}"/>
              </a:ext>
            </a:extLst>
          </p:cNvPr>
          <p:cNvSpPr/>
          <p:nvPr/>
        </p:nvSpPr>
        <p:spPr>
          <a:xfrm>
            <a:off x="384048" y="2802169"/>
            <a:ext cx="4102965" cy="833822"/>
          </a:xfrm>
          <a:prstGeom prst="bracketPair">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0" name="大かっこ 9">
            <a:extLst>
              <a:ext uri="{FF2B5EF4-FFF2-40B4-BE49-F238E27FC236}">
                <a16:creationId xmlns:a16="http://schemas.microsoft.com/office/drawing/2014/main" id="{69B71507-ABF5-4942-05F7-FDB1894E5972}"/>
              </a:ext>
            </a:extLst>
          </p:cNvPr>
          <p:cNvSpPr/>
          <p:nvPr/>
        </p:nvSpPr>
        <p:spPr>
          <a:xfrm>
            <a:off x="384048" y="5632522"/>
            <a:ext cx="4102965" cy="833822"/>
          </a:xfrm>
          <a:prstGeom prst="bracketPair">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F2D97E14-1F7E-9F55-9E75-9C6733C28AD1}"/>
              </a:ext>
            </a:extLst>
          </p:cNvPr>
          <p:cNvSpPr/>
          <p:nvPr/>
        </p:nvSpPr>
        <p:spPr>
          <a:xfrm>
            <a:off x="5092892" y="3047070"/>
            <a:ext cx="4288692" cy="533666"/>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t>（補足）観測情報</a:t>
            </a:r>
          </a:p>
        </p:txBody>
      </p:sp>
      <p:sp>
        <p:nvSpPr>
          <p:cNvPr id="11" name="正方形/長方形 10">
            <a:extLst>
              <a:ext uri="{FF2B5EF4-FFF2-40B4-BE49-F238E27FC236}">
                <a16:creationId xmlns:a16="http://schemas.microsoft.com/office/drawing/2014/main" id="{0A138118-954C-0DD7-EE4D-BB663743E009}"/>
              </a:ext>
            </a:extLst>
          </p:cNvPr>
          <p:cNvSpPr/>
          <p:nvPr/>
        </p:nvSpPr>
        <p:spPr>
          <a:xfrm>
            <a:off x="7604077" y="3107757"/>
            <a:ext cx="1719635" cy="41419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100" dirty="0"/>
              <a:t>利用できる観測情報がないか確かめよう</a:t>
            </a:r>
          </a:p>
        </p:txBody>
      </p:sp>
      <p:sp>
        <p:nvSpPr>
          <p:cNvPr id="13" name="正方形/長方形 12">
            <a:extLst>
              <a:ext uri="{FF2B5EF4-FFF2-40B4-BE49-F238E27FC236}">
                <a16:creationId xmlns:a16="http://schemas.microsoft.com/office/drawing/2014/main" id="{D4F3A845-63F1-3092-28CB-D08B7832E653}"/>
              </a:ext>
            </a:extLst>
          </p:cNvPr>
          <p:cNvSpPr/>
          <p:nvPr/>
        </p:nvSpPr>
        <p:spPr>
          <a:xfrm>
            <a:off x="5092892" y="3747325"/>
            <a:ext cx="4288692" cy="21829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例☑時間雨量　□水位　□土壌雨量指数　□潮位</a:t>
            </a:r>
            <a:endParaRPr kumimoji="1" lang="en-US" altLang="ja-JP" sz="1200" dirty="0">
              <a:solidFill>
                <a:schemeClr val="tx1"/>
              </a:solidFill>
            </a:endParaRPr>
          </a:p>
          <a:p>
            <a:r>
              <a:rPr kumimoji="1" lang="ja-JP" altLang="en-US" sz="1200" dirty="0">
                <a:solidFill>
                  <a:schemeClr val="tx1"/>
                </a:solidFill>
              </a:rPr>
              <a:t>　場所：池田　　状況：</a:t>
            </a:r>
            <a:r>
              <a:rPr kumimoji="1" lang="en-US" altLang="ja-JP" sz="1200" dirty="0">
                <a:solidFill>
                  <a:schemeClr val="tx1"/>
                </a:solidFill>
              </a:rPr>
              <a:t> 1</a:t>
            </a:r>
            <a:r>
              <a:rPr kumimoji="1" lang="ja-JP" altLang="en-US" sz="1200" dirty="0">
                <a:solidFill>
                  <a:schemeClr val="tx1"/>
                </a:solidFill>
              </a:rPr>
              <a:t>時間</a:t>
            </a:r>
            <a:r>
              <a:rPr kumimoji="1" lang="en-US" altLang="ja-JP" sz="1200" dirty="0">
                <a:solidFill>
                  <a:schemeClr val="tx1"/>
                </a:solidFill>
              </a:rPr>
              <a:t>80mm </a:t>
            </a:r>
            <a:r>
              <a:rPr kumimoji="1" lang="ja-JP" altLang="en-US" sz="1200" dirty="0">
                <a:solidFill>
                  <a:schemeClr val="tx1"/>
                </a:solidFill>
              </a:rPr>
              <a:t>　警戒レベル：５</a:t>
            </a:r>
            <a:endParaRPr kumimoji="1" lang="en-US" altLang="ja-JP" sz="1200" dirty="0">
              <a:solidFill>
                <a:schemeClr val="tx1"/>
              </a:solidFill>
            </a:endParaRPr>
          </a:p>
          <a:p>
            <a:endParaRPr kumimoji="1" lang="en-US" altLang="ja-JP" sz="700" dirty="0">
              <a:solidFill>
                <a:schemeClr val="tx1"/>
              </a:solidFill>
            </a:endParaRPr>
          </a:p>
          <a:p>
            <a:r>
              <a:rPr kumimoji="1" lang="ja-JP" altLang="en-US" sz="1400" dirty="0">
                <a:solidFill>
                  <a:schemeClr val="tx1"/>
                </a:solidFill>
              </a:rPr>
              <a:t>□時間雨量　□水位　□土壌雨量指数　□潮位</a:t>
            </a:r>
            <a:endParaRPr kumimoji="1" lang="en-US" altLang="ja-JP" sz="1400" dirty="0">
              <a:solidFill>
                <a:schemeClr val="tx1"/>
              </a:solidFill>
            </a:endParaRPr>
          </a:p>
          <a:p>
            <a:r>
              <a:rPr kumimoji="1" lang="ja-JP" altLang="en-US" sz="1400" dirty="0">
                <a:solidFill>
                  <a:schemeClr val="tx1"/>
                </a:solidFill>
              </a:rPr>
              <a:t>　場所：　　　状況：　　　　　　　警戒レベル：</a:t>
            </a:r>
            <a:endParaRPr kumimoji="1" lang="en-US" altLang="ja-JP" sz="1400" dirty="0">
              <a:solidFill>
                <a:schemeClr val="tx1"/>
              </a:solidFill>
            </a:endParaRPr>
          </a:p>
          <a:p>
            <a:endParaRPr kumimoji="1" lang="en-US" altLang="ja-JP" sz="700" dirty="0">
              <a:solidFill>
                <a:schemeClr val="tx1"/>
              </a:solidFill>
            </a:endParaRPr>
          </a:p>
          <a:p>
            <a:r>
              <a:rPr kumimoji="1" lang="ja-JP" altLang="en-US" sz="1400" dirty="0">
                <a:solidFill>
                  <a:schemeClr val="tx1"/>
                </a:solidFill>
              </a:rPr>
              <a:t>□時間雨量　□水位　□土壌雨量指数　□潮位</a:t>
            </a:r>
            <a:endParaRPr kumimoji="1" lang="en-US" altLang="ja-JP" sz="1400" dirty="0">
              <a:solidFill>
                <a:schemeClr val="tx1"/>
              </a:solidFill>
            </a:endParaRPr>
          </a:p>
          <a:p>
            <a:r>
              <a:rPr kumimoji="1" lang="ja-JP" altLang="en-US" sz="1400" dirty="0">
                <a:solidFill>
                  <a:schemeClr val="tx1"/>
                </a:solidFill>
              </a:rPr>
              <a:t>　場所：　　　状況：　　　　　　　警戒レベル：</a:t>
            </a:r>
            <a:endParaRPr kumimoji="1" lang="en-US" altLang="ja-JP" sz="1400" dirty="0">
              <a:solidFill>
                <a:schemeClr val="tx1"/>
              </a:solidFill>
            </a:endParaRPr>
          </a:p>
          <a:p>
            <a:endParaRPr kumimoji="1" lang="en-US" altLang="ja-JP" sz="700" dirty="0">
              <a:solidFill>
                <a:schemeClr val="tx1"/>
              </a:solidFill>
            </a:endParaRPr>
          </a:p>
          <a:p>
            <a:r>
              <a:rPr kumimoji="1" lang="ja-JP" altLang="en-US" sz="1400" dirty="0">
                <a:solidFill>
                  <a:schemeClr val="tx1"/>
                </a:solidFill>
              </a:rPr>
              <a:t>□時間雨量　□水位　□土壌雨量指数　□潮位</a:t>
            </a:r>
            <a:endParaRPr kumimoji="1" lang="en-US" altLang="ja-JP" sz="1400" dirty="0">
              <a:solidFill>
                <a:schemeClr val="tx1"/>
              </a:solidFill>
            </a:endParaRPr>
          </a:p>
          <a:p>
            <a:r>
              <a:rPr kumimoji="1" lang="ja-JP" altLang="en-US" sz="1400" dirty="0">
                <a:solidFill>
                  <a:schemeClr val="tx1"/>
                </a:solidFill>
              </a:rPr>
              <a:t>　場所：　　　状況：　　　　　　　警戒レベル：</a:t>
            </a:r>
            <a:endParaRPr kumimoji="1" lang="en-US" altLang="ja-JP" sz="1400" dirty="0">
              <a:solidFill>
                <a:schemeClr val="tx1"/>
              </a:solidFill>
            </a:endParaRPr>
          </a:p>
        </p:txBody>
      </p:sp>
    </p:spTree>
    <p:extLst>
      <p:ext uri="{BB962C8B-B14F-4D97-AF65-F5344CB8AC3E}">
        <p14:creationId xmlns:p14="http://schemas.microsoft.com/office/powerpoint/2010/main" val="4055613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四角形: 角を丸くする 20">
            <a:extLst>
              <a:ext uri="{FF2B5EF4-FFF2-40B4-BE49-F238E27FC236}">
                <a16:creationId xmlns:a16="http://schemas.microsoft.com/office/drawing/2014/main" id="{4E81DDFE-4096-4478-B1C6-306AC123B9DB}"/>
              </a:ext>
            </a:extLst>
          </p:cNvPr>
          <p:cNvSpPr/>
          <p:nvPr/>
        </p:nvSpPr>
        <p:spPr>
          <a:xfrm>
            <a:off x="5069485" y="4079291"/>
            <a:ext cx="4394589" cy="53366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t>④避難において地域の人との協力は？</a:t>
            </a:r>
          </a:p>
        </p:txBody>
      </p:sp>
      <p:sp>
        <p:nvSpPr>
          <p:cNvPr id="20" name="四角形: 角を丸くする 19">
            <a:extLst>
              <a:ext uri="{FF2B5EF4-FFF2-40B4-BE49-F238E27FC236}">
                <a16:creationId xmlns:a16="http://schemas.microsoft.com/office/drawing/2014/main" id="{40DB519E-6DE3-4147-88A2-EDD99B826543}"/>
              </a:ext>
            </a:extLst>
          </p:cNvPr>
          <p:cNvSpPr/>
          <p:nvPr/>
        </p:nvSpPr>
        <p:spPr>
          <a:xfrm>
            <a:off x="256193" y="4069355"/>
            <a:ext cx="4288692" cy="533666"/>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t>②避難時期に影響する仕事や立場は？</a:t>
            </a:r>
          </a:p>
        </p:txBody>
      </p:sp>
      <p:sp>
        <p:nvSpPr>
          <p:cNvPr id="18" name="四角形: 角を丸くする 17">
            <a:extLst>
              <a:ext uri="{FF2B5EF4-FFF2-40B4-BE49-F238E27FC236}">
                <a16:creationId xmlns:a16="http://schemas.microsoft.com/office/drawing/2014/main" id="{B1F10BBA-6EE4-4097-B684-FD6BE03AAB34}"/>
              </a:ext>
            </a:extLst>
          </p:cNvPr>
          <p:cNvSpPr/>
          <p:nvPr/>
        </p:nvSpPr>
        <p:spPr>
          <a:xfrm>
            <a:off x="264321" y="1235680"/>
            <a:ext cx="4280564" cy="533666"/>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t>①避難時期に影響する家族の事情は？</a:t>
            </a:r>
            <a:endParaRPr kumimoji="1" lang="en-US" altLang="ja-JP" b="1" dirty="0"/>
          </a:p>
        </p:txBody>
      </p:sp>
      <p:sp>
        <p:nvSpPr>
          <p:cNvPr id="6" name="正方形/長方形 5">
            <a:extLst>
              <a:ext uri="{FF2B5EF4-FFF2-40B4-BE49-F238E27FC236}">
                <a16:creationId xmlns:a16="http://schemas.microsoft.com/office/drawing/2014/main" id="{3FA9351C-57D4-473B-8C4D-323E271709E9}"/>
              </a:ext>
            </a:extLst>
          </p:cNvPr>
          <p:cNvSpPr/>
          <p:nvPr/>
        </p:nvSpPr>
        <p:spPr>
          <a:xfrm>
            <a:off x="0" y="43543"/>
            <a:ext cx="9615948" cy="65314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3200" b="1" dirty="0">
                <a:ln w="0"/>
                <a:solidFill>
                  <a:schemeClr val="tx1"/>
                </a:solidFill>
                <a:effectLst>
                  <a:outerShdw blurRad="38100" dist="25400" dir="5400000" algn="ctr" rotWithShape="0">
                    <a:srgbClr val="6E747A">
                      <a:alpha val="43000"/>
                    </a:srgbClr>
                  </a:outerShdw>
                </a:effectLst>
              </a:rPr>
              <a:t>手順３　あなたの避難の前倒しと周りとの協力</a:t>
            </a:r>
          </a:p>
        </p:txBody>
      </p:sp>
      <p:sp>
        <p:nvSpPr>
          <p:cNvPr id="82" name="正方形/長方形 81">
            <a:extLst>
              <a:ext uri="{FF2B5EF4-FFF2-40B4-BE49-F238E27FC236}">
                <a16:creationId xmlns:a16="http://schemas.microsoft.com/office/drawing/2014/main" id="{5F8DEEFF-BC65-4368-97EA-6A2335F1A48B}"/>
              </a:ext>
            </a:extLst>
          </p:cNvPr>
          <p:cNvSpPr/>
          <p:nvPr/>
        </p:nvSpPr>
        <p:spPr>
          <a:xfrm>
            <a:off x="183042" y="733915"/>
            <a:ext cx="8970790" cy="41419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a:t>もし早目に避難する事情や友人や地域の人との協力の必要があれば、 ①～④について、記入しましょう。</a:t>
            </a:r>
          </a:p>
        </p:txBody>
      </p:sp>
      <p:sp>
        <p:nvSpPr>
          <p:cNvPr id="2" name="正方形/長方形 1">
            <a:extLst>
              <a:ext uri="{FF2B5EF4-FFF2-40B4-BE49-F238E27FC236}">
                <a16:creationId xmlns:a16="http://schemas.microsoft.com/office/drawing/2014/main" id="{5F47023E-8141-65C6-882B-100A20E30C54}"/>
              </a:ext>
            </a:extLst>
          </p:cNvPr>
          <p:cNvSpPr/>
          <p:nvPr/>
        </p:nvSpPr>
        <p:spPr>
          <a:xfrm>
            <a:off x="247048" y="1907920"/>
            <a:ext cx="4361523" cy="190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rPr>
              <a:t>□影響する家族の事情（例</a:t>
            </a:r>
            <a:r>
              <a:rPr kumimoji="1" lang="en-US" altLang="ja-JP" sz="1400" dirty="0">
                <a:solidFill>
                  <a:schemeClr val="tx1"/>
                </a:solidFill>
              </a:rPr>
              <a:t>: 80</a:t>
            </a:r>
            <a:r>
              <a:rPr kumimoji="1" lang="ja-JP" altLang="en-US" sz="1400" dirty="0">
                <a:solidFill>
                  <a:schemeClr val="tx1"/>
                </a:solidFill>
              </a:rPr>
              <a:t>歳のおばあちゃん）</a:t>
            </a:r>
            <a:endParaRPr kumimoji="1" lang="en-US" altLang="ja-JP" sz="1400" dirty="0">
              <a:solidFill>
                <a:schemeClr val="tx1"/>
              </a:solidFill>
            </a:endParaRPr>
          </a:p>
          <a:p>
            <a:r>
              <a:rPr kumimoji="1" lang="ja-JP" altLang="en-US" sz="1400" dirty="0">
                <a:solidFill>
                  <a:schemeClr val="tx1"/>
                </a:solidFill>
              </a:rPr>
              <a:t>□避難時の危険（例</a:t>
            </a:r>
            <a:r>
              <a:rPr kumimoji="1" lang="en-US" altLang="ja-JP" sz="1400" dirty="0">
                <a:solidFill>
                  <a:schemeClr val="tx1"/>
                </a:solidFill>
              </a:rPr>
              <a:t>: </a:t>
            </a:r>
            <a:r>
              <a:rPr kumimoji="1" lang="ja-JP" altLang="en-US" sz="1400" dirty="0">
                <a:solidFill>
                  <a:schemeClr val="tx1"/>
                </a:solidFill>
              </a:rPr>
              <a:t>避難する道で土砂崩れの危険）</a:t>
            </a:r>
            <a:endParaRPr kumimoji="1" lang="en-US" altLang="ja-JP" sz="1400" dirty="0">
              <a:solidFill>
                <a:schemeClr val="tx1"/>
              </a:solidFill>
            </a:endParaRPr>
          </a:p>
          <a:p>
            <a:r>
              <a:rPr kumimoji="1" lang="ja-JP" altLang="en-US" sz="1400" dirty="0">
                <a:solidFill>
                  <a:schemeClr val="tx1"/>
                </a:solidFill>
              </a:rPr>
              <a:t>□避難する方法（例</a:t>
            </a:r>
            <a:r>
              <a:rPr kumimoji="1" lang="en-US" altLang="ja-JP" sz="1400" dirty="0">
                <a:solidFill>
                  <a:schemeClr val="tx1"/>
                </a:solidFill>
              </a:rPr>
              <a:t>: </a:t>
            </a:r>
            <a:r>
              <a:rPr kumimoji="1" lang="ja-JP" altLang="en-US" sz="1400" dirty="0">
                <a:solidFill>
                  <a:schemeClr val="tx1"/>
                </a:solidFill>
              </a:rPr>
              <a:t>自家用車がない）</a:t>
            </a:r>
            <a:endParaRPr kumimoji="1" lang="en-US" altLang="ja-JP" sz="1400" dirty="0">
              <a:solidFill>
                <a:schemeClr val="tx1"/>
              </a:solidFill>
            </a:endParaRPr>
          </a:p>
          <a:p>
            <a:r>
              <a:rPr kumimoji="1" lang="ja-JP" altLang="en-US" sz="1400" dirty="0">
                <a:solidFill>
                  <a:schemeClr val="tx1"/>
                </a:solidFill>
              </a:rPr>
              <a:t>□その他（　　　　　　　　　　　　　　　　　）</a:t>
            </a:r>
            <a:endParaRPr kumimoji="1" lang="en-US" altLang="ja-JP" sz="1400" dirty="0">
              <a:solidFill>
                <a:schemeClr val="tx1"/>
              </a:solidFill>
            </a:endParaRPr>
          </a:p>
          <a:p>
            <a:r>
              <a:rPr kumimoji="1" lang="ja-JP" altLang="en-US" sz="1400" dirty="0">
                <a:solidFill>
                  <a:schemeClr val="tx1"/>
                </a:solidFill>
              </a:rPr>
              <a:t>□特になし</a:t>
            </a:r>
            <a:endParaRPr kumimoji="1" lang="en-US" altLang="ja-JP" sz="1400" dirty="0">
              <a:solidFill>
                <a:schemeClr val="tx1"/>
              </a:solidFill>
            </a:endParaRPr>
          </a:p>
          <a:p>
            <a:r>
              <a:rPr kumimoji="1" lang="ja-JP" altLang="en-US" sz="1400" dirty="0">
                <a:solidFill>
                  <a:schemeClr val="tx1"/>
                </a:solidFill>
              </a:rPr>
              <a:t>選んだ上で具体的な内容と避難時期への影響は？</a:t>
            </a:r>
            <a:endParaRPr kumimoji="1" lang="en-US" altLang="ja-JP" sz="1400" dirty="0">
              <a:solidFill>
                <a:schemeClr val="tx1"/>
              </a:solidFill>
            </a:endParaRPr>
          </a:p>
          <a:p>
            <a:endParaRPr kumimoji="1" lang="en-US" altLang="ja-JP" sz="1400" dirty="0">
              <a:solidFill>
                <a:schemeClr val="tx1"/>
              </a:solidFill>
            </a:endParaRPr>
          </a:p>
        </p:txBody>
      </p:sp>
      <p:sp>
        <p:nvSpPr>
          <p:cNvPr id="4" name="正方形/長方形 3">
            <a:extLst>
              <a:ext uri="{FF2B5EF4-FFF2-40B4-BE49-F238E27FC236}">
                <a16:creationId xmlns:a16="http://schemas.microsoft.com/office/drawing/2014/main" id="{5D0B56B3-8141-96B6-73D0-BD4103057D26}"/>
              </a:ext>
            </a:extLst>
          </p:cNvPr>
          <p:cNvSpPr/>
          <p:nvPr/>
        </p:nvSpPr>
        <p:spPr>
          <a:xfrm>
            <a:off x="247048" y="4769611"/>
            <a:ext cx="4361521" cy="19948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rPr>
              <a:t>□仕事上の事情（例</a:t>
            </a:r>
            <a:r>
              <a:rPr kumimoji="1" lang="en-US" altLang="ja-JP" sz="1400" dirty="0">
                <a:solidFill>
                  <a:schemeClr val="tx1"/>
                </a:solidFill>
              </a:rPr>
              <a:t>: </a:t>
            </a:r>
            <a:r>
              <a:rPr kumimoji="1" lang="ja-JP" altLang="en-US" sz="1400" dirty="0">
                <a:solidFill>
                  <a:schemeClr val="tx1"/>
                </a:solidFill>
              </a:rPr>
              <a:t>会社でも大雨の対応が必要）</a:t>
            </a:r>
            <a:endParaRPr kumimoji="1" lang="en-US" altLang="ja-JP" sz="1400" dirty="0">
              <a:solidFill>
                <a:schemeClr val="tx1"/>
              </a:solidFill>
            </a:endParaRPr>
          </a:p>
          <a:p>
            <a:r>
              <a:rPr kumimoji="1" lang="ja-JP" altLang="en-US" sz="1400" dirty="0">
                <a:solidFill>
                  <a:schemeClr val="tx1"/>
                </a:solidFill>
              </a:rPr>
              <a:t>□地域での立場（例</a:t>
            </a:r>
            <a:r>
              <a:rPr kumimoji="1" lang="en-US" altLang="ja-JP" sz="1400" dirty="0">
                <a:solidFill>
                  <a:schemeClr val="tx1"/>
                </a:solidFill>
              </a:rPr>
              <a:t>: </a:t>
            </a:r>
            <a:r>
              <a:rPr kumimoji="1" lang="ja-JP" altLang="en-US" sz="1400" dirty="0">
                <a:solidFill>
                  <a:schemeClr val="tx1"/>
                </a:solidFill>
              </a:rPr>
              <a:t>大雨の際に集まる必要）</a:t>
            </a:r>
            <a:endParaRPr kumimoji="1" lang="en-US" altLang="ja-JP" sz="1400" dirty="0">
              <a:solidFill>
                <a:schemeClr val="tx1"/>
              </a:solidFill>
            </a:endParaRPr>
          </a:p>
          <a:p>
            <a:r>
              <a:rPr kumimoji="1" lang="ja-JP" altLang="en-US" sz="1400" dirty="0">
                <a:solidFill>
                  <a:schemeClr val="tx1"/>
                </a:solidFill>
              </a:rPr>
              <a:t>□その他（　　　　　　　　　　　　　　　　　）</a:t>
            </a:r>
            <a:endParaRPr kumimoji="1" lang="en-US" altLang="ja-JP" sz="1400" dirty="0">
              <a:solidFill>
                <a:schemeClr val="tx1"/>
              </a:solidFill>
            </a:endParaRPr>
          </a:p>
          <a:p>
            <a:r>
              <a:rPr kumimoji="1" lang="ja-JP" altLang="en-US" sz="1400" dirty="0">
                <a:solidFill>
                  <a:schemeClr val="tx1"/>
                </a:solidFill>
              </a:rPr>
              <a:t>□特になし</a:t>
            </a:r>
            <a:endParaRPr kumimoji="1" lang="en-US" altLang="ja-JP" sz="1400" dirty="0">
              <a:solidFill>
                <a:schemeClr val="tx1"/>
              </a:solidFill>
            </a:endParaRPr>
          </a:p>
          <a:p>
            <a:r>
              <a:rPr kumimoji="1" lang="ja-JP" altLang="en-US" sz="1400" dirty="0">
                <a:solidFill>
                  <a:schemeClr val="tx1"/>
                </a:solidFill>
              </a:rPr>
              <a:t>選んだ上で具体的な内容と避難時期への影響は？</a:t>
            </a:r>
            <a:endParaRPr kumimoji="1"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p:txBody>
      </p:sp>
      <p:sp>
        <p:nvSpPr>
          <p:cNvPr id="5" name="正方形/長方形 4">
            <a:extLst>
              <a:ext uri="{FF2B5EF4-FFF2-40B4-BE49-F238E27FC236}">
                <a16:creationId xmlns:a16="http://schemas.microsoft.com/office/drawing/2014/main" id="{56DDC7D2-C6D2-7520-09A4-38B1C560C8A9}"/>
              </a:ext>
            </a:extLst>
          </p:cNvPr>
          <p:cNvSpPr/>
          <p:nvPr/>
        </p:nvSpPr>
        <p:spPr>
          <a:xfrm>
            <a:off x="5069485" y="4804269"/>
            <a:ext cx="4394593" cy="19601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rPr>
              <a:t>□避難のために地域の人や周りの支援を必要とする</a:t>
            </a:r>
            <a:endParaRPr kumimoji="1" lang="en-US" altLang="ja-JP" sz="1400" dirty="0">
              <a:solidFill>
                <a:schemeClr val="tx1"/>
              </a:solidFill>
            </a:endParaRPr>
          </a:p>
          <a:p>
            <a:r>
              <a:rPr kumimoji="1" lang="ja-JP" altLang="en-US" sz="1400" dirty="0">
                <a:solidFill>
                  <a:schemeClr val="tx1"/>
                </a:solidFill>
              </a:rPr>
              <a:t>□避難時の地域活動への参加、隣近所との助け合い</a:t>
            </a:r>
            <a:endParaRPr kumimoji="1" lang="en-US" altLang="ja-JP" sz="1400" dirty="0">
              <a:solidFill>
                <a:schemeClr val="tx1"/>
              </a:solidFill>
            </a:endParaRPr>
          </a:p>
          <a:p>
            <a:r>
              <a:rPr kumimoji="1" lang="ja-JP" altLang="en-US" sz="1400" dirty="0">
                <a:solidFill>
                  <a:schemeClr val="tx1"/>
                </a:solidFill>
              </a:rPr>
              <a:t>□その他（　　　　　　　　　　　　　　　　　）</a:t>
            </a:r>
            <a:endParaRPr kumimoji="1" lang="en-US" altLang="ja-JP" sz="1400" dirty="0">
              <a:solidFill>
                <a:schemeClr val="tx1"/>
              </a:solidFill>
            </a:endParaRPr>
          </a:p>
          <a:p>
            <a:r>
              <a:rPr kumimoji="1" lang="ja-JP" altLang="en-US" sz="1400" dirty="0">
                <a:solidFill>
                  <a:schemeClr val="tx1"/>
                </a:solidFill>
              </a:rPr>
              <a:t>□特になし</a:t>
            </a:r>
            <a:endParaRPr kumimoji="1" lang="en-US" altLang="ja-JP" sz="1400" dirty="0">
              <a:solidFill>
                <a:schemeClr val="tx1"/>
              </a:solidFill>
            </a:endParaRPr>
          </a:p>
          <a:p>
            <a:r>
              <a:rPr kumimoji="1" lang="ja-JP" altLang="en-US" sz="1400" dirty="0">
                <a:solidFill>
                  <a:schemeClr val="tx1"/>
                </a:solidFill>
              </a:rPr>
              <a:t>選んだ上で具体的な内容と事前に必要なことは？</a:t>
            </a:r>
            <a:endParaRPr kumimoji="1" lang="en-US" altLang="ja-JP" sz="1400" dirty="0">
              <a:solidFill>
                <a:schemeClr val="tx1"/>
              </a:solidFill>
            </a:endParaRPr>
          </a:p>
          <a:p>
            <a:endParaRPr kumimoji="1" lang="en-US" altLang="ja-JP" sz="1400" dirty="0">
              <a:solidFill>
                <a:schemeClr val="tx1"/>
              </a:solidFill>
            </a:endParaRPr>
          </a:p>
        </p:txBody>
      </p:sp>
      <p:cxnSp>
        <p:nvCxnSpPr>
          <p:cNvPr id="7" name="直線コネクタ 6">
            <a:extLst>
              <a:ext uri="{FF2B5EF4-FFF2-40B4-BE49-F238E27FC236}">
                <a16:creationId xmlns:a16="http://schemas.microsoft.com/office/drawing/2014/main" id="{4312A13B-1220-202A-BFB6-52C43C23CD47}"/>
              </a:ext>
            </a:extLst>
          </p:cNvPr>
          <p:cNvCxnSpPr>
            <a:cxnSpLocks/>
          </p:cNvCxnSpPr>
          <p:nvPr/>
        </p:nvCxnSpPr>
        <p:spPr>
          <a:xfrm flipV="1">
            <a:off x="4782312" y="1199104"/>
            <a:ext cx="0" cy="5439741"/>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9" name="四角形: 角を丸くする 8">
            <a:extLst>
              <a:ext uri="{FF2B5EF4-FFF2-40B4-BE49-F238E27FC236}">
                <a16:creationId xmlns:a16="http://schemas.microsoft.com/office/drawing/2014/main" id="{AA2E6468-0F54-4AE7-30F9-7868F250833A}"/>
              </a:ext>
            </a:extLst>
          </p:cNvPr>
          <p:cNvSpPr/>
          <p:nvPr/>
        </p:nvSpPr>
        <p:spPr>
          <a:xfrm>
            <a:off x="5069485" y="1229626"/>
            <a:ext cx="4394589" cy="53366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t>③避難において友人や親類との協力は？</a:t>
            </a:r>
          </a:p>
        </p:txBody>
      </p:sp>
      <p:sp>
        <p:nvSpPr>
          <p:cNvPr id="11" name="正方形/長方形 10">
            <a:extLst>
              <a:ext uri="{FF2B5EF4-FFF2-40B4-BE49-F238E27FC236}">
                <a16:creationId xmlns:a16="http://schemas.microsoft.com/office/drawing/2014/main" id="{B870E5B2-D301-ADB9-D378-A19DB5AB6D87}"/>
              </a:ext>
            </a:extLst>
          </p:cNvPr>
          <p:cNvSpPr/>
          <p:nvPr/>
        </p:nvSpPr>
        <p:spPr>
          <a:xfrm>
            <a:off x="5061357" y="1912814"/>
            <a:ext cx="4394593" cy="19031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rPr>
              <a:t>□友人や親類の家に避難する</a:t>
            </a:r>
            <a:endParaRPr kumimoji="1" lang="en-US" altLang="ja-JP" sz="1400" dirty="0">
              <a:solidFill>
                <a:schemeClr val="tx1"/>
              </a:solidFill>
            </a:endParaRPr>
          </a:p>
          <a:p>
            <a:r>
              <a:rPr kumimoji="1" lang="ja-JP" altLang="en-US" sz="1400" dirty="0">
                <a:solidFill>
                  <a:schemeClr val="tx1"/>
                </a:solidFill>
              </a:rPr>
              <a:t>□一緒に協力して避難する友人や親類がいる</a:t>
            </a:r>
            <a:endParaRPr kumimoji="1" lang="en-US" altLang="ja-JP" sz="1400" dirty="0">
              <a:solidFill>
                <a:schemeClr val="tx1"/>
              </a:solidFill>
            </a:endParaRPr>
          </a:p>
          <a:p>
            <a:r>
              <a:rPr kumimoji="1" lang="ja-JP" altLang="en-US" sz="1400" dirty="0">
                <a:solidFill>
                  <a:schemeClr val="tx1"/>
                </a:solidFill>
              </a:rPr>
              <a:t>□その他（　　　　　　　　　　　　　　　　　）</a:t>
            </a:r>
            <a:endParaRPr kumimoji="1" lang="en-US" altLang="ja-JP" sz="1400" dirty="0">
              <a:solidFill>
                <a:schemeClr val="tx1"/>
              </a:solidFill>
            </a:endParaRPr>
          </a:p>
          <a:p>
            <a:r>
              <a:rPr kumimoji="1" lang="ja-JP" altLang="en-US" sz="1400" dirty="0">
                <a:solidFill>
                  <a:schemeClr val="tx1"/>
                </a:solidFill>
              </a:rPr>
              <a:t>□特になし</a:t>
            </a:r>
            <a:endParaRPr kumimoji="1" lang="en-US" altLang="ja-JP" sz="1400" dirty="0">
              <a:solidFill>
                <a:schemeClr val="tx1"/>
              </a:solidFill>
            </a:endParaRPr>
          </a:p>
          <a:p>
            <a:r>
              <a:rPr kumimoji="1" lang="ja-JP" altLang="en-US" sz="1400" dirty="0">
                <a:solidFill>
                  <a:schemeClr val="tx1"/>
                </a:solidFill>
              </a:rPr>
              <a:t>選んだ上で具体的な内容と事前に必要なことは？</a:t>
            </a:r>
            <a:endParaRPr kumimoji="1" lang="en-US" altLang="ja-JP" sz="1400" dirty="0">
              <a:solidFill>
                <a:schemeClr val="tx1"/>
              </a:solidFill>
            </a:endParaRPr>
          </a:p>
        </p:txBody>
      </p:sp>
      <p:sp>
        <p:nvSpPr>
          <p:cNvPr id="3" name="大かっこ 2">
            <a:extLst>
              <a:ext uri="{FF2B5EF4-FFF2-40B4-BE49-F238E27FC236}">
                <a16:creationId xmlns:a16="http://schemas.microsoft.com/office/drawing/2014/main" id="{66D7CF0B-C06C-191E-C451-8E1371574914}"/>
              </a:ext>
            </a:extLst>
          </p:cNvPr>
          <p:cNvSpPr/>
          <p:nvPr/>
        </p:nvSpPr>
        <p:spPr>
          <a:xfrm>
            <a:off x="384048" y="3217819"/>
            <a:ext cx="4102965" cy="527031"/>
          </a:xfrm>
          <a:prstGeom prst="bracketPair">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2" name="大かっこ 11">
            <a:extLst>
              <a:ext uri="{FF2B5EF4-FFF2-40B4-BE49-F238E27FC236}">
                <a16:creationId xmlns:a16="http://schemas.microsoft.com/office/drawing/2014/main" id="{D5B08A29-7546-DCD7-DCD3-5666298F7349}"/>
              </a:ext>
            </a:extLst>
          </p:cNvPr>
          <p:cNvSpPr/>
          <p:nvPr/>
        </p:nvSpPr>
        <p:spPr>
          <a:xfrm>
            <a:off x="441920" y="5898456"/>
            <a:ext cx="4102965" cy="734294"/>
          </a:xfrm>
          <a:prstGeom prst="bracketPair">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3" name="大かっこ 12">
            <a:extLst>
              <a:ext uri="{FF2B5EF4-FFF2-40B4-BE49-F238E27FC236}">
                <a16:creationId xmlns:a16="http://schemas.microsoft.com/office/drawing/2014/main" id="{DC838503-92B0-6FF9-38E4-85243656E6DE}"/>
              </a:ext>
            </a:extLst>
          </p:cNvPr>
          <p:cNvSpPr/>
          <p:nvPr/>
        </p:nvSpPr>
        <p:spPr>
          <a:xfrm>
            <a:off x="5187399" y="3090806"/>
            <a:ext cx="4102965" cy="684000"/>
          </a:xfrm>
          <a:prstGeom prst="bracketPair">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19" name="大かっこ 18">
            <a:extLst>
              <a:ext uri="{FF2B5EF4-FFF2-40B4-BE49-F238E27FC236}">
                <a16:creationId xmlns:a16="http://schemas.microsoft.com/office/drawing/2014/main" id="{0FFD8E7D-092E-2E03-D49C-7FC45828C8F9}"/>
              </a:ext>
            </a:extLst>
          </p:cNvPr>
          <p:cNvSpPr/>
          <p:nvPr/>
        </p:nvSpPr>
        <p:spPr>
          <a:xfrm>
            <a:off x="5193430" y="5923171"/>
            <a:ext cx="4102965" cy="734294"/>
          </a:xfrm>
          <a:prstGeom prst="bracketPair">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Tree>
    <p:extLst>
      <p:ext uri="{BB962C8B-B14F-4D97-AF65-F5344CB8AC3E}">
        <p14:creationId xmlns:p14="http://schemas.microsoft.com/office/powerpoint/2010/main" val="4587202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1244</TotalTime>
  <Words>884</Words>
  <Application>Microsoft Office PowerPoint</Application>
  <PresentationFormat>A4 210 x 297 mm</PresentationFormat>
  <Paragraphs>102</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竹之内　健介</dc:creator>
  <cp:lastModifiedBy>use02</cp:lastModifiedBy>
  <cp:revision>182</cp:revision>
  <dcterms:created xsi:type="dcterms:W3CDTF">2023-08-09T05:48:00Z</dcterms:created>
  <dcterms:modified xsi:type="dcterms:W3CDTF">2025-10-15T01:53:38Z</dcterms:modified>
</cp:coreProperties>
</file>