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3" r:id="rId2"/>
    <p:sldId id="264" r:id="rId3"/>
    <p:sldId id="265" r:id="rId4"/>
    <p:sldId id="26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1"/>
    <a:srgbClr val="E1FFEF"/>
    <a:srgbClr val="DFE7F5"/>
    <a:srgbClr val="FFF7F7"/>
    <a:srgbClr val="DCD70F"/>
    <a:srgbClr val="FFCCFF"/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3" autoAdjust="0"/>
    <p:restoredTop sz="88424" autoAdjust="0"/>
  </p:normalViewPr>
  <p:slideViewPr>
    <p:cSldViewPr snapToGrid="0">
      <p:cViewPr varScale="1">
        <p:scale>
          <a:sx n="72" d="100"/>
          <a:sy n="72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B6D690-5C1E-44C7-ABE6-5AB9624F96C0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3110B-9046-42F1-BB83-63AF97428F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652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697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511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393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154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166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53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21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37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74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595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76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53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29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91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290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946B0-AED7-4340-B36D-5BD106C80EE1}" type="datetimeFigureOut">
              <a:rPr kumimoji="1" lang="ja-JP" altLang="en-US" smtClean="0"/>
              <a:t>2024/4/26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8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20EE8754-57A0-9E3C-EF6D-867C6DAD3D7E}"/>
              </a:ext>
            </a:extLst>
          </p:cNvPr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36" name="表 35">
            <a:extLst>
              <a:ext uri="{FF2B5EF4-FFF2-40B4-BE49-F238E27FC236}">
                <a16:creationId xmlns:a16="http://schemas.microsoft.com/office/drawing/2014/main" id="{54B6B5AA-3A0A-FC1C-410A-A03C112AB9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3023858"/>
              </p:ext>
            </p:extLst>
          </p:nvPr>
        </p:nvGraphicFramePr>
        <p:xfrm>
          <a:off x="515779" y="1173941"/>
          <a:ext cx="4284819" cy="2675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819">
                  <a:extLst>
                    <a:ext uri="{9D8B030D-6E8A-4147-A177-3AD203B41FA5}">
                      <a16:colId xmlns:a16="http://schemas.microsoft.com/office/drawing/2014/main" val="1636333744"/>
                    </a:ext>
                  </a:extLst>
                </a:gridCol>
              </a:tblGrid>
              <a:tr h="307387">
                <a:tc>
                  <a:txBody>
                    <a:bodyPr/>
                    <a:lstStyle/>
                    <a:p>
                      <a:pPr algn="ctr"/>
                      <a:r>
                        <a:rPr kumimoji="1" lang="ko-KR" altLang="en-US" sz="2000" dirty="0"/>
                        <a:t>망설이지 말고 대피해야 하는 상황</a:t>
                      </a: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178205"/>
                  </a:ext>
                </a:extLst>
              </a:tr>
              <a:tr h="286051">
                <a:tc>
                  <a:txBody>
                    <a:bodyPr/>
                    <a:lstStyle/>
                    <a:p>
                      <a:pPr algn="ctr"/>
                      <a:r>
                        <a:rPr kumimoji="1" lang="ko-KR" altLang="en-US" sz="1600" b="1" dirty="0"/>
                        <a:t>조기 피난 필요성</a:t>
                      </a:r>
                      <a:r>
                        <a:rPr kumimoji="1" lang="en-US" altLang="ko-KR" sz="1600" b="1" dirty="0"/>
                        <a:t>: </a:t>
                      </a:r>
                      <a:r>
                        <a:rPr kumimoji="1" lang="ja-JP" altLang="en-US" sz="1600" b="1" dirty="0"/>
                        <a:t>　</a:t>
                      </a:r>
                      <a:r>
                        <a:rPr kumimoji="1" lang="ko-KR" altLang="en-US" sz="1600" b="1" dirty="0"/>
                        <a:t>있음</a:t>
                      </a:r>
                      <a:r>
                        <a:rPr kumimoji="1" lang="ja-JP" altLang="en-US" sz="1600" b="1" dirty="0"/>
                        <a:t>・</a:t>
                      </a:r>
                      <a:r>
                        <a:rPr kumimoji="1" lang="ko-KR" altLang="en-US" sz="1600" b="1" dirty="0"/>
                        <a:t>없음</a:t>
                      </a:r>
                    </a:p>
                  </a:txBody>
                  <a:tcPr>
                    <a:solidFill>
                      <a:srgbClr val="FF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815615"/>
                  </a:ext>
                </a:extLst>
              </a:tr>
              <a:tr h="1944415">
                <a:tc>
                  <a:txBody>
                    <a:bodyPr/>
                    <a:lstStyle/>
                    <a:p>
                      <a:pPr algn="l"/>
                      <a:endParaRPr kumimoji="1" lang="ja-JP" altLang="en-US" sz="1600" b="1" dirty="0"/>
                    </a:p>
                  </a:txBody>
                  <a:tcPr>
                    <a:solidFill>
                      <a:srgbClr val="FF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114312"/>
                  </a:ext>
                </a:extLst>
              </a:tr>
            </a:tbl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0" y="348343"/>
            <a:ext cx="9906000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ko-KR" alt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나만의 대피 스위치 </a:t>
            </a:r>
            <a:endParaRPr kumimoji="1" lang="ja-JP" altLang="en-US" sz="4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EB8EF293-0953-A31C-A95C-196527F547C2}"/>
              </a:ext>
            </a:extLst>
          </p:cNvPr>
          <p:cNvSpPr/>
          <p:nvPr/>
        </p:nvSpPr>
        <p:spPr>
          <a:xfrm>
            <a:off x="152400" y="5892800"/>
            <a:ext cx="9615948" cy="8618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스위치를 통해 망설이지 말고 즉시 행동하십시오</a:t>
            </a:r>
            <a:r>
              <a:rPr lang="en-US" altLang="ko-KR" sz="24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algn="ctr"/>
            <a:r>
              <a:rPr kumimoji="1" lang="ko-KR" altLang="en-US" sz="24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위험한 상황에서 무리하지 말고 최선의 안전한 행동을 취하십시오</a:t>
            </a:r>
            <a:r>
              <a:rPr kumimoji="1" lang="en-US" altLang="ko-KR" sz="24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</p:txBody>
      </p:sp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0543C80F-5DEC-6034-183B-68CB5D9B7E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5989015"/>
              </p:ext>
            </p:extLst>
          </p:nvPr>
        </p:nvGraphicFramePr>
        <p:xfrm>
          <a:off x="5118200" y="1167781"/>
          <a:ext cx="4284820" cy="2651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410">
                  <a:extLst>
                    <a:ext uri="{9D8B030D-6E8A-4147-A177-3AD203B41FA5}">
                      <a16:colId xmlns:a16="http://schemas.microsoft.com/office/drawing/2014/main" val="1732782645"/>
                    </a:ext>
                  </a:extLst>
                </a:gridCol>
                <a:gridCol w="2142410">
                  <a:extLst>
                    <a:ext uri="{9D8B030D-6E8A-4147-A177-3AD203B41FA5}">
                      <a16:colId xmlns:a16="http://schemas.microsoft.com/office/drawing/2014/main" val="171698603"/>
                    </a:ext>
                  </a:extLst>
                </a:gridCol>
              </a:tblGrid>
              <a:tr h="356329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대피해야 하는 재난</a:t>
                      </a:r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982913"/>
                  </a:ext>
                </a:extLst>
              </a:tr>
              <a:tr h="1127715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+mn-cs"/>
                        </a:rPr>
                        <a:t>강 범람</a:t>
                      </a:r>
                    </a:p>
                  </a:txBody>
                  <a:tcPr>
                    <a:solidFill>
                      <a:srgbClr val="DFE7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토사재해</a:t>
                      </a:r>
                    </a:p>
                  </a:txBody>
                  <a:tcPr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067470"/>
                  </a:ext>
                </a:extLst>
              </a:tr>
              <a:tr h="1127715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해안침수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FE7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기타</a:t>
                      </a:r>
                    </a:p>
                  </a:txBody>
                  <a:tcPr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233161"/>
                  </a:ext>
                </a:extLst>
              </a:tr>
            </a:tbl>
          </a:graphicData>
        </a:graphic>
      </p:graphicFrame>
      <p:graphicFrame>
        <p:nvGraphicFramePr>
          <p:cNvPr id="38" name="表 37">
            <a:extLst>
              <a:ext uri="{FF2B5EF4-FFF2-40B4-BE49-F238E27FC236}">
                <a16:creationId xmlns:a16="http://schemas.microsoft.com/office/drawing/2014/main" id="{77F3A609-5D22-0868-2E53-C7E0D7DCB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0679719"/>
              </p:ext>
            </p:extLst>
          </p:nvPr>
        </p:nvGraphicFramePr>
        <p:xfrm>
          <a:off x="515778" y="4145782"/>
          <a:ext cx="4284819" cy="1641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819">
                  <a:extLst>
                    <a:ext uri="{9D8B030D-6E8A-4147-A177-3AD203B41FA5}">
                      <a16:colId xmlns:a16="http://schemas.microsoft.com/office/drawing/2014/main" val="1732782645"/>
                    </a:ext>
                  </a:extLst>
                </a:gridCol>
              </a:tblGrid>
              <a:tr h="370903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대피 전 해야 할 것</a:t>
                      </a:r>
                    </a:p>
                  </a:txBody>
                  <a:tcPr anchor="ctr" anchorCtr="1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982913"/>
                  </a:ext>
                </a:extLst>
              </a:tr>
              <a:tr h="1244875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>
                    <a:solidFill>
                      <a:srgbClr val="E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067470"/>
                  </a:ext>
                </a:extLst>
              </a:tr>
            </a:tbl>
          </a:graphicData>
        </a:graphic>
      </p:graphicFrame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A8E5F751-CB4C-8E13-BDB0-E0FB353AE9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6392583"/>
              </p:ext>
            </p:extLst>
          </p:nvPr>
        </p:nvGraphicFramePr>
        <p:xfrm>
          <a:off x="5118200" y="4148571"/>
          <a:ext cx="4284819" cy="1640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819">
                  <a:extLst>
                    <a:ext uri="{9D8B030D-6E8A-4147-A177-3AD203B41FA5}">
                      <a16:colId xmlns:a16="http://schemas.microsoft.com/office/drawing/2014/main" val="1732782645"/>
                    </a:ext>
                  </a:extLst>
                </a:gridCol>
              </a:tblGrid>
              <a:tr h="281189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游ゴシック" panose="020B0400000000000000" pitchFamily="50" charset="-128"/>
                          <a:cs typeface="+mn-cs"/>
                        </a:rPr>
                        <a:t>대피소</a:t>
                      </a:r>
                    </a:p>
                  </a:txBody>
                  <a:tcPr anchor="ctr" anchorCtr="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982913"/>
                  </a:ext>
                </a:extLst>
              </a:tr>
              <a:tr h="604179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800" dirty="0">
                          <a:solidFill>
                            <a:schemeClr val="tx1"/>
                          </a:solidFill>
                        </a:rPr>
                        <a:t>조기대피소</a:t>
                      </a:r>
                      <a:r>
                        <a:rPr kumimoji="1" lang="en-US" altLang="ko-KR" sz="1800" dirty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</a:txBody>
                  <a:tcPr>
                    <a:solidFill>
                      <a:srgbClr val="FFF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067470"/>
                  </a:ext>
                </a:extLst>
              </a:tr>
              <a:tr h="604179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800" dirty="0">
                          <a:solidFill>
                            <a:schemeClr val="tx1"/>
                          </a:solidFill>
                        </a:rPr>
                        <a:t>위험한 상황의</a:t>
                      </a:r>
                    </a:p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800" dirty="0">
                          <a:solidFill>
                            <a:schemeClr val="tx1"/>
                          </a:solidFill>
                        </a:rPr>
                        <a:t>긴급대피소</a:t>
                      </a:r>
                      <a:r>
                        <a:rPr kumimoji="1" lang="en-US" altLang="ko-KR" sz="1800" dirty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</a:txBody>
                  <a:tcPr>
                    <a:solidFill>
                      <a:srgbClr val="FFF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809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8774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0DB519E-6DE3-4147-88A2-EDD99B826543}"/>
              </a:ext>
            </a:extLst>
          </p:cNvPr>
          <p:cNvSpPr/>
          <p:nvPr/>
        </p:nvSpPr>
        <p:spPr>
          <a:xfrm>
            <a:off x="183040" y="3889568"/>
            <a:ext cx="4379805" cy="53366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8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②</a:t>
            </a:r>
            <a:r>
              <a:rPr kumimoji="1" lang="ko-KR" altLang="en-US" sz="18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일본의 호우 시 대피에 대해 어떻게 생각하나요</a:t>
            </a:r>
            <a:r>
              <a:rPr kumimoji="1" lang="en-US" altLang="ko-KR" sz="18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 </a:t>
            </a:r>
            <a:r>
              <a:rPr kumimoji="1" lang="ko-KR" altLang="en-US" sz="18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어떤 경험을 했나요</a:t>
            </a:r>
            <a:r>
              <a:rPr kumimoji="1" lang="en-US" altLang="ko-KR" sz="18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kumimoji="1" lang="ja-JP" altLang="en-US" sz="18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1F10BBA-6EE4-4097-B684-FD6BE03AAB34}"/>
              </a:ext>
            </a:extLst>
          </p:cNvPr>
          <p:cNvSpPr/>
          <p:nvPr/>
        </p:nvSpPr>
        <p:spPr>
          <a:xfrm>
            <a:off x="183040" y="1199104"/>
            <a:ext cx="4379811" cy="53366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8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①</a:t>
            </a:r>
            <a:r>
              <a:rPr kumimoji="1" lang="ko-KR" altLang="en-US" sz="18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한국에서는 어떻게 대피하나요</a:t>
            </a:r>
            <a:r>
              <a:rPr kumimoji="1" lang="en-US" altLang="ko-KR" sz="18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kumimoji="1" lang="en-US" altLang="ja-JP" sz="18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0" y="43543"/>
            <a:ext cx="9906000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ko-KR" sz="3200" b="1" spc="-3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kumimoji="1" lang="ko-KR" altLang="en-US" sz="3200" b="1" spc="-3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단계　대피경험과 수해 위험도 확인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9873BF1-FBE5-4EAF-8FDE-0EAAA10BDA6A}"/>
              </a:ext>
            </a:extLst>
          </p:cNvPr>
          <p:cNvSpPr/>
          <p:nvPr/>
        </p:nvSpPr>
        <p:spPr>
          <a:xfrm>
            <a:off x="256193" y="1907920"/>
            <a:ext cx="4288692" cy="18277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3763963" algn="l"/>
                <a:tab pos="3859213" algn="l"/>
              </a:tabLst>
            </a:pPr>
            <a:r>
              <a:rPr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주된 대피요인 </a:t>
            </a:r>
            <a:r>
              <a:rPr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	)</a:t>
            </a:r>
          </a:p>
          <a:p>
            <a:pPr>
              <a:tabLst>
                <a:tab pos="3763963" algn="l"/>
              </a:tabLst>
            </a:pPr>
            <a:r>
              <a:rPr lang="ko-KR" altLang="en-US" sz="1600" spc="-15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대피정보의 종류</a:t>
            </a:r>
            <a:r>
              <a:rPr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(	)</a:t>
            </a:r>
          </a:p>
          <a:p>
            <a:pPr>
              <a:tabLst>
                <a:tab pos="3763963" algn="l"/>
              </a:tabLst>
            </a:pP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피난을 알리는 방법</a:t>
            </a:r>
            <a:r>
              <a:rPr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(	)</a:t>
            </a:r>
            <a:endParaRPr kumimoji="1" lang="en-US" altLang="ja-JP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tabLst>
                <a:tab pos="3763963" algn="l"/>
              </a:tabLst>
            </a:pPr>
            <a:r>
              <a:rPr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대피장소</a:t>
            </a:r>
            <a:r>
              <a:rPr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(</a:t>
            </a:r>
            <a:r>
              <a:rPr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	)</a:t>
            </a:r>
          </a:p>
          <a:p>
            <a:pPr>
              <a:tabLst>
                <a:tab pos="3763963" algn="l"/>
              </a:tabLst>
            </a:pPr>
            <a:r>
              <a:rPr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대피방법</a:t>
            </a:r>
            <a:r>
              <a:rPr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(</a:t>
            </a:r>
            <a:r>
              <a:rPr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	)</a:t>
            </a:r>
            <a:endParaRPr lang="en-US" altLang="ko-KR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대피경험 유무</a:t>
            </a:r>
            <a:r>
              <a:rPr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있음</a:t>
            </a:r>
            <a:r>
              <a:rPr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・</a:t>
            </a:r>
            <a:r>
              <a:rPr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없음</a:t>
            </a:r>
            <a:endParaRPr kumimoji="1" lang="en-US" altLang="ja-JP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F8DEEFF-BC65-4368-97EA-6A2335F1A48B}"/>
              </a:ext>
            </a:extLst>
          </p:cNvPr>
          <p:cNvSpPr/>
          <p:nvPr/>
        </p:nvSpPr>
        <p:spPr>
          <a:xfrm>
            <a:off x="164754" y="733915"/>
            <a:ext cx="9537030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①～④</a:t>
            </a:r>
            <a:r>
              <a:rPr kumimoji="1"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번을 통해 한국과 일본의 대피행동</a:t>
            </a:r>
            <a:r>
              <a:rPr kumimoji="1"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kumimoji="1"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수해 위험도와 대피방법에 대해 확인해 봅시다</a:t>
            </a:r>
            <a:r>
              <a:rPr kumimoji="1"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kumimoji="1" lang="ja-JP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2B26B039-964C-6D32-4516-97E43714D76F}"/>
              </a:ext>
            </a:extLst>
          </p:cNvPr>
          <p:cNvCxnSpPr>
            <a:cxnSpLocks/>
          </p:cNvCxnSpPr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F6F2B9-41FF-640A-293B-55493938FC16}"/>
              </a:ext>
            </a:extLst>
          </p:cNvPr>
          <p:cNvSpPr/>
          <p:nvPr/>
        </p:nvSpPr>
        <p:spPr>
          <a:xfrm>
            <a:off x="237906" y="4504478"/>
            <a:ext cx="4288692" cy="20487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자유롭게 작성해 주세요</a:t>
            </a:r>
            <a:r>
              <a:rPr kumimoji="1" lang="en-US" altLang="ko-KR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58CBDE4-5AE8-5B05-A24A-4F499595F5EA}"/>
              </a:ext>
            </a:extLst>
          </p:cNvPr>
          <p:cNvSpPr/>
          <p:nvPr/>
        </p:nvSpPr>
        <p:spPr>
          <a:xfrm>
            <a:off x="5019738" y="6085070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sz="1600" spc="-15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대피를 결심하고 대피소에 도착하기까지 걸리는 시간</a:t>
            </a:r>
          </a:p>
          <a:p>
            <a:pPr algn="r"/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　　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시간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　　　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분</a:t>
            </a:r>
            <a:endParaRPr kumimoji="1" lang="ja-JP" altLang="en-US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8FD2F87E-61D3-8010-48A2-F84F44511CA4}"/>
              </a:ext>
            </a:extLst>
          </p:cNvPr>
          <p:cNvSpPr/>
          <p:nvPr/>
        </p:nvSpPr>
        <p:spPr>
          <a:xfrm>
            <a:off x="5019739" y="4074630"/>
            <a:ext cx="4288692" cy="5336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④</a:t>
            </a:r>
            <a:r>
              <a:rPr kumimoji="1"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만약 대피하게 된다면</a:t>
            </a:r>
            <a:r>
              <a:rPr kumimoji="1" lang="en-US" altLang="ko-KR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kumimoji="1" lang="ja-JP" altLang="en-US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B127934-9DCF-7164-52F9-6BF105D5370B}"/>
              </a:ext>
            </a:extLst>
          </p:cNvPr>
          <p:cNvSpPr/>
          <p:nvPr/>
        </p:nvSpPr>
        <p:spPr>
          <a:xfrm>
            <a:off x="5019738" y="5422300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대피방법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itchFamily="2" charset="2"/>
              </a:rPr>
              <a:t> (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□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itchFamily="2" charset="2"/>
              </a:rPr>
              <a:t>도보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itchFamily="2" charset="2"/>
              </a:rPr>
              <a:t>・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□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itchFamily="2" charset="2"/>
              </a:rPr>
              <a:t>자동차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itchFamily="2" charset="2"/>
              </a:rPr>
              <a:t>・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□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itchFamily="2" charset="2"/>
              </a:rPr>
              <a:t>기타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itchFamily="2" charset="2"/>
              </a:rPr>
              <a:t>: 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itchFamily="2" charset="2"/>
              </a:rPr>
              <a:t>　　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sym typeface="Wingdings" pitchFamily="2" charset="2"/>
              </a:rPr>
              <a:t>)</a:t>
            </a:r>
            <a:endParaRPr kumimoji="1" lang="ja-JP" altLang="en-US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977E0915-7D0F-A436-7053-E69D1005DA16}"/>
              </a:ext>
            </a:extLst>
          </p:cNvPr>
          <p:cNvSpPr/>
          <p:nvPr/>
        </p:nvSpPr>
        <p:spPr>
          <a:xfrm>
            <a:off x="5019738" y="4780452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조기대피소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endParaRPr kumimoji="1" lang="ja-JP" altLang="en-US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긴급대피소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　　　　　　　　　　　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1" lang="ja-JP" altLang="en-US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6180A2B5-DD09-751A-678F-2DF05E648141}"/>
              </a:ext>
            </a:extLst>
          </p:cNvPr>
          <p:cNvSpPr/>
          <p:nvPr/>
        </p:nvSpPr>
        <p:spPr>
          <a:xfrm>
            <a:off x="5019739" y="1209488"/>
            <a:ext cx="4288692" cy="5336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③</a:t>
            </a:r>
            <a:r>
              <a:rPr kumimoji="1" lang="ko-KR" altLang="en-US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당신의 수해 위험도는</a:t>
            </a:r>
            <a:r>
              <a:rPr kumimoji="1" lang="en-US" altLang="ko-KR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kumimoji="1" lang="en-US" altLang="ja-JP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B715BD9-2BEB-9FF1-9B53-2932EDA3D989}"/>
              </a:ext>
            </a:extLst>
          </p:cNvPr>
          <p:cNvSpPr/>
          <p:nvPr/>
        </p:nvSpPr>
        <p:spPr>
          <a:xfrm>
            <a:off x="5019739" y="1918304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sz="1600" spc="-15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주변에 수해 위험이 있는 강은</a:t>
            </a:r>
            <a:r>
              <a:rPr kumimoji="1" lang="en-US" altLang="ko-KR" sz="1600" spc="-15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(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강 이름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　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kumimoji="1" lang="ko-KR" altLang="en-US" sz="16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침수심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　ｍ、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침수지속시간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　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시간</a:t>
            </a:r>
            <a:endParaRPr kumimoji="1" lang="ja-JP" altLang="en-US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BD5F0E5-BD05-5D5D-3ECF-C0FA15A4661D}"/>
              </a:ext>
            </a:extLst>
          </p:cNvPr>
          <p:cNvSpPr/>
          <p:nvPr/>
        </p:nvSpPr>
        <p:spPr>
          <a:xfrm>
            <a:off x="5019739" y="2560152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집 주변에 산과 경사면은 있나요</a:t>
            </a:r>
            <a:r>
              <a:rPr kumimoji="1" lang="en-US" altLang="ko-KR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토석류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있음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・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없음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산사태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있음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・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없음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endParaRPr kumimoji="1" lang="en-US" altLang="ja-JP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37060B0-8F1F-0E6B-BB26-103CB7DCABBB}"/>
              </a:ext>
            </a:extLst>
          </p:cNvPr>
          <p:cNvSpPr/>
          <p:nvPr/>
        </p:nvSpPr>
        <p:spPr>
          <a:xfrm>
            <a:off x="5019739" y="3202000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바다는 가깝나요</a:t>
            </a:r>
            <a:r>
              <a:rPr kumimoji="1" lang="en-US" altLang="ko-KR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kumimoji="1" lang="en-US" altLang="ja-JP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해안침수</a:t>
            </a:r>
            <a:r>
              <a:rPr kumimoji="1" lang="en-US" altLang="ja-JP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　　ｍ</a:t>
            </a:r>
          </a:p>
        </p:txBody>
      </p:sp>
    </p:spTree>
    <p:extLst>
      <p:ext uri="{BB962C8B-B14F-4D97-AF65-F5344CB8AC3E}">
        <p14:creationId xmlns:p14="http://schemas.microsoft.com/office/powerpoint/2010/main" val="91235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4E81DDFE-4096-4478-B1C6-306AC123B9DB}"/>
              </a:ext>
            </a:extLst>
          </p:cNvPr>
          <p:cNvSpPr/>
          <p:nvPr/>
        </p:nvSpPr>
        <p:spPr>
          <a:xfrm>
            <a:off x="5092892" y="1224794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③</a:t>
            </a:r>
            <a:r>
              <a:rPr kumimoji="1"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대피정보</a:t>
            </a:r>
            <a:endParaRPr kumimoji="1" lang="ja-JP" altLang="en-US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A13FC332-B2CA-428E-A70F-BBDC82B275A9}"/>
              </a:ext>
            </a:extLst>
          </p:cNvPr>
          <p:cNvSpPr/>
          <p:nvPr/>
        </p:nvSpPr>
        <p:spPr>
          <a:xfrm>
            <a:off x="183041" y="4079291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②</a:t>
            </a:r>
            <a:r>
              <a:rPr kumimoji="1"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주위 사람의 행동</a:t>
            </a:r>
            <a:endParaRPr kumimoji="1" lang="ja-JP" altLang="en-US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1F10BBA-6EE4-4097-B684-FD6BE03AAB34}"/>
              </a:ext>
            </a:extLst>
          </p:cNvPr>
          <p:cNvSpPr/>
          <p:nvPr/>
        </p:nvSpPr>
        <p:spPr>
          <a:xfrm>
            <a:off x="183041" y="1235680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①</a:t>
            </a:r>
            <a:r>
              <a:rPr kumimoji="1"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지역의 상황</a:t>
            </a:r>
            <a:endParaRPr kumimoji="1" lang="ja-JP" altLang="en-US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0" y="43543"/>
            <a:ext cx="9906000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ko-KR" sz="3200" b="1" spc="-3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kumimoji="1" lang="ko-KR" altLang="en-US" sz="3200" b="1" spc="-3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단계　대피 스위치 찾기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940B88E-348C-4C6E-89C5-CBD038879375}"/>
              </a:ext>
            </a:extLst>
          </p:cNvPr>
          <p:cNvSpPr/>
          <p:nvPr/>
        </p:nvSpPr>
        <p:spPr>
          <a:xfrm>
            <a:off x="2536597" y="1300428"/>
            <a:ext cx="1877264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ko-KR" altLang="en-US" sz="1100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호우가  내리면  우리 주변이 어떻게  될지  생각해  </a:t>
            </a:r>
            <a:r>
              <a:rPr lang="ko-KR" altLang="en-US" sz="1100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보자</a:t>
            </a:r>
            <a:endParaRPr kumimoji="1" lang="ja-JP" altLang="en-US" sz="1100" spc="-15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9DFCB70-C37B-4942-9D6A-98FD9D385133}"/>
              </a:ext>
            </a:extLst>
          </p:cNvPr>
          <p:cNvSpPr/>
          <p:nvPr/>
        </p:nvSpPr>
        <p:spPr>
          <a:xfrm>
            <a:off x="2536597" y="4130266"/>
            <a:ext cx="1877263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ko-KR" altLang="en-US" sz="1100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대피가 필요할 때</a:t>
            </a:r>
            <a:r>
              <a:rPr kumimoji="1" lang="en-US" altLang="ko-KR" sz="1100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1" lang="ko-KR" altLang="en-US" sz="1100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지역 사람과 주변 사람들의 행동은</a:t>
            </a:r>
            <a:r>
              <a:rPr kumimoji="1" lang="en-US" altLang="ko-KR" sz="1100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kumimoji="1" lang="ja-JP" altLang="en-US" sz="1100" spc="-15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9C6E088-A57A-4CC5-8995-20978131067E}"/>
              </a:ext>
            </a:extLst>
          </p:cNvPr>
          <p:cNvSpPr/>
          <p:nvPr/>
        </p:nvSpPr>
        <p:spPr>
          <a:xfrm>
            <a:off x="7446448" y="1286395"/>
            <a:ext cx="1877263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ko-KR" altLang="en-US" sz="1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당신의 대피기준이 되는</a:t>
            </a:r>
            <a:br>
              <a:rPr kumimoji="1" lang="en-US" altLang="ko-KR" sz="1100" dirty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kumimoji="1" lang="ko-KR" altLang="en-US" sz="1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대피정보에 </a:t>
            </a:r>
            <a:r>
              <a:rPr kumimoji="1" lang="ja-JP" altLang="en-US" sz="1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☑</a:t>
            </a: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7631EA96-9B95-4158-AE7B-1A7D91DFE3E9}"/>
              </a:ext>
            </a:extLst>
          </p:cNvPr>
          <p:cNvSpPr/>
          <p:nvPr/>
        </p:nvSpPr>
        <p:spPr>
          <a:xfrm>
            <a:off x="5092892" y="1967191"/>
            <a:ext cx="4288692" cy="8716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□　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경계레벨</a:t>
            </a:r>
            <a:r>
              <a:rPr kumimoji="1" lang="en-US" altLang="ko-KR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 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노약자 등 대피</a:t>
            </a:r>
            <a:endParaRPr kumimoji="1" lang="en-US" altLang="ja-JP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□　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경계레벨</a:t>
            </a:r>
            <a:r>
              <a:rPr kumimoji="1" lang="en-US" altLang="ko-KR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 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대피명령</a:t>
            </a:r>
            <a:r>
              <a:rPr kumimoji="1" lang="en-US" altLang="ko-KR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긴급</a:t>
            </a:r>
            <a:r>
              <a:rPr lang="en-US" altLang="ko-KR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1" lang="ja-JP" altLang="en-US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□　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경계레벨</a:t>
            </a:r>
            <a:r>
              <a:rPr kumimoji="1" lang="en-US" altLang="ko-KR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5 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긴급안전확보</a:t>
            </a:r>
            <a:endParaRPr kumimoji="1" lang="ja-JP" altLang="en-US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F8DEEFF-BC65-4368-97EA-6A2335F1A48B}"/>
              </a:ext>
            </a:extLst>
          </p:cNvPr>
          <p:cNvSpPr/>
          <p:nvPr/>
        </p:nvSpPr>
        <p:spPr>
          <a:xfrm>
            <a:off x="183042" y="733915"/>
            <a:ext cx="9344416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①～④</a:t>
            </a:r>
            <a:r>
              <a:rPr kumimoji="1"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번을 통해 피난의 기준이 되는 것을 알고 있는 범위 내에서 생각하거나 조사한 뒤 작성해 봅시다</a:t>
            </a:r>
            <a:r>
              <a:rPr kumimoji="1"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kumimoji="1" lang="ja-JP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002B81-9F21-53BC-8D70-9ED3A7D71BC9}"/>
              </a:ext>
            </a:extLst>
          </p:cNvPr>
          <p:cNvCxnSpPr>
            <a:cxnSpLocks/>
          </p:cNvCxnSpPr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9ABCAAE-8C33-EA9B-CB52-AB9B35F63235}"/>
              </a:ext>
            </a:extLst>
          </p:cNvPr>
          <p:cNvSpPr/>
          <p:nvPr/>
        </p:nvSpPr>
        <p:spPr>
          <a:xfrm>
            <a:off x="256192" y="1907920"/>
            <a:ext cx="4379807" cy="18217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호우 시의 </a:t>
            </a:r>
            <a:r>
              <a:rPr kumimoji="1" lang="ko-KR" altLang="en-US" sz="16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주변상황・들은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1" lang="ko-KR" altLang="en-US" sz="16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말・기타</a:t>
            </a:r>
            <a:endParaRPr kumimoji="1" lang="ko-KR" altLang="en-US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예시</a:t>
            </a:r>
            <a:r>
              <a:rPr lang="ja-JP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집 옆에 있는 수로가 넘치면 위험하겠다</a:t>
            </a:r>
            <a:endParaRPr kumimoji="1" lang="en-US" altLang="ko-KR" sz="12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tabLst>
                <a:tab pos="360363" algn="l"/>
              </a:tabLst>
            </a:pPr>
            <a:r>
              <a:rPr kumimoji="1" lang="en-US" altLang="ko-KR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	 </a:t>
            </a:r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산에서 내려오는 물이 평소와 다른 방향으로 흐르기 시작하면 위험하다</a:t>
            </a:r>
          </a:p>
          <a:p>
            <a:pPr>
              <a:tabLst>
                <a:tab pos="360363" algn="l"/>
              </a:tabLst>
            </a:pPr>
            <a:r>
              <a:rPr kumimoji="1" lang="en-US" altLang="ko-KR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	</a:t>
            </a:r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제방의 황색 선을 넘어가면</a:t>
            </a:r>
            <a:endParaRPr kumimoji="1" lang="ja-JP" altLang="en-US" sz="12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kumimoji="1" lang="en-US" altLang="ja-JP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40E23C8-E8F0-213A-E1FF-F0DAC4DE9147}"/>
              </a:ext>
            </a:extLst>
          </p:cNvPr>
          <p:cNvSpPr/>
          <p:nvPr/>
        </p:nvSpPr>
        <p:spPr>
          <a:xfrm>
            <a:off x="256192" y="4762480"/>
            <a:ext cx="4346117" cy="18217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지역주민들의 </a:t>
            </a:r>
            <a:r>
              <a:rPr kumimoji="1" lang="ko-KR" altLang="en-US" sz="16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행동・친구들의</a:t>
            </a:r>
            <a:r>
              <a:rPr kumimoji="1" lang="ko-KR" altLang="en-US" sz="16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1" lang="ko-KR" altLang="en-US" sz="16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상황・기타</a:t>
            </a:r>
            <a:endParaRPr kumimoji="1" lang="ko-KR" altLang="en-US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예시　지역에서 대피지시가 있으면</a:t>
            </a:r>
          </a:p>
          <a:p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	친구에게 대피하고 싶다는 연락을 받으면</a:t>
            </a:r>
          </a:p>
          <a:p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	지역 일대가 정전되고 경찰이 대피를 촉구하면</a:t>
            </a:r>
          </a:p>
          <a:p>
            <a:endParaRPr kumimoji="1" lang="en-US" altLang="ja-JP" sz="1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ECC406E-7BAA-13DA-1974-425736E93290}"/>
              </a:ext>
            </a:extLst>
          </p:cNvPr>
          <p:cNvSpPr/>
          <p:nvPr/>
        </p:nvSpPr>
        <p:spPr>
          <a:xfrm>
            <a:off x="4998890" y="6025598"/>
            <a:ext cx="4653634" cy="5336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주의점</a:t>
            </a:r>
            <a:r>
              <a:rPr kumimoji="1" lang="en-US" altLang="ko-KR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ko-KR" altLang="en-US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이는 대피를 위한 참고자료일 뿐</a:t>
            </a:r>
            <a:r>
              <a:rPr kumimoji="1" lang="en-US" altLang="ko-KR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</a:p>
          <a:p>
            <a:r>
              <a:rPr kumimoji="1" lang="ko-KR" altLang="en-US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안전한 대피기준인 것은 아닙니다</a:t>
            </a:r>
            <a:r>
              <a:rPr kumimoji="1" lang="en-US" altLang="ko-KR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9" name="大かっこ 8">
            <a:extLst>
              <a:ext uri="{FF2B5EF4-FFF2-40B4-BE49-F238E27FC236}">
                <a16:creationId xmlns:a16="http://schemas.microsoft.com/office/drawing/2014/main" id="{158269ED-CAAA-DFB7-66B8-2B2C7D3CE13B}"/>
              </a:ext>
            </a:extLst>
          </p:cNvPr>
          <p:cNvSpPr/>
          <p:nvPr/>
        </p:nvSpPr>
        <p:spPr>
          <a:xfrm>
            <a:off x="384048" y="2802169"/>
            <a:ext cx="4102965" cy="833822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大かっこ 9">
            <a:extLst>
              <a:ext uri="{FF2B5EF4-FFF2-40B4-BE49-F238E27FC236}">
                <a16:creationId xmlns:a16="http://schemas.microsoft.com/office/drawing/2014/main" id="{69B71507-ABF5-4942-05F7-FDB1894E5972}"/>
              </a:ext>
            </a:extLst>
          </p:cNvPr>
          <p:cNvSpPr/>
          <p:nvPr/>
        </p:nvSpPr>
        <p:spPr>
          <a:xfrm>
            <a:off x="384048" y="5632522"/>
            <a:ext cx="4102965" cy="833822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F2D97E14-1F7E-9F55-9E75-9C6733C28AD1}"/>
              </a:ext>
            </a:extLst>
          </p:cNvPr>
          <p:cNvSpPr/>
          <p:nvPr/>
        </p:nvSpPr>
        <p:spPr>
          <a:xfrm>
            <a:off x="5092892" y="3047070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(</a:t>
            </a:r>
            <a:r>
              <a:rPr kumimoji="1"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참고</a:t>
            </a:r>
            <a:r>
              <a:rPr kumimoji="1"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1"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관측정보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A138118-954C-0DD7-EE4D-BB663743E009}"/>
              </a:ext>
            </a:extLst>
          </p:cNvPr>
          <p:cNvSpPr/>
          <p:nvPr/>
        </p:nvSpPr>
        <p:spPr>
          <a:xfrm>
            <a:off x="7604077" y="3107757"/>
            <a:ext cx="1719635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ko-KR" altLang="en-US" sz="1100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이용할 수 있는 관측정보가 있는지 확인해보자</a:t>
            </a:r>
            <a:endParaRPr kumimoji="1" lang="ja-JP" altLang="en-US" sz="1100" spc="-15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4F3A845-63F1-3092-28CB-D08B7832E653}"/>
              </a:ext>
            </a:extLst>
          </p:cNvPr>
          <p:cNvSpPr/>
          <p:nvPr/>
        </p:nvSpPr>
        <p:spPr>
          <a:xfrm>
            <a:off x="5092892" y="3747325"/>
            <a:ext cx="4288692" cy="21829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예시 </a:t>
            </a:r>
            <a:r>
              <a:rPr kumimoji="1" lang="ja-JP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☑</a:t>
            </a:r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시간당 강우량</a:t>
            </a:r>
            <a:r>
              <a:rPr kumimoji="1" lang="ja-JP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수위</a:t>
            </a:r>
            <a:r>
              <a:rPr kumimoji="1" lang="ja-JP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토양함수지수</a:t>
            </a:r>
            <a:r>
              <a:rPr kumimoji="1" lang="ja-JP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조위</a:t>
            </a:r>
            <a:endParaRPr kumimoji="1" lang="en-US" altLang="ja-JP" sz="12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장소</a:t>
            </a:r>
            <a:r>
              <a:rPr kumimoji="1" lang="en-US" altLang="ja-JP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ko-KR" altLang="en-US" sz="120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이케다</a:t>
            </a:r>
            <a:r>
              <a:rPr kumimoji="1" lang="ja-JP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</a:t>
            </a:r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상황</a:t>
            </a:r>
            <a:r>
              <a:rPr kumimoji="1" lang="en-US" altLang="ja-JP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 1</a:t>
            </a:r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시간 </a:t>
            </a:r>
            <a:r>
              <a:rPr kumimoji="1" lang="en-US" altLang="ja-JP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80mm </a:t>
            </a:r>
            <a:r>
              <a:rPr kumimoji="1" lang="ja-JP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kumimoji="1" lang="ko-KR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경계레벨</a:t>
            </a:r>
            <a:r>
              <a:rPr kumimoji="1" lang="en-US" altLang="ja-JP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2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５</a:t>
            </a:r>
            <a:endParaRPr kumimoji="1" lang="en-US" altLang="ja-JP" sz="12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kumimoji="1" lang="en-US" altLang="ja-JP" sz="7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시간당 강우량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수위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토양함수지수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조위</a:t>
            </a:r>
            <a:endParaRPr kumimoji="1" lang="en-US" altLang="ja-JP" sz="13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장소</a:t>
            </a:r>
            <a:r>
              <a:rPr kumimoji="1" lang="en-US" altLang="ja-JP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   　　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상황</a:t>
            </a:r>
            <a:r>
              <a:rPr kumimoji="1" lang="en-US" altLang="ja-JP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　　　　　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경계레벨</a:t>
            </a:r>
            <a:r>
              <a:rPr kumimoji="1" lang="en-US" altLang="ja-JP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</a:p>
          <a:p>
            <a:endParaRPr kumimoji="1" lang="en-US" altLang="ja-JP" sz="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시간당 강우량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수위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토양함수지수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조위</a:t>
            </a:r>
            <a:endParaRPr kumimoji="1" lang="en-US" altLang="ja-JP" sz="13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장소</a:t>
            </a:r>
            <a:r>
              <a:rPr kumimoji="1" lang="en-US" altLang="ja-JP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   　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상황</a:t>
            </a:r>
            <a:r>
              <a:rPr kumimoji="1" lang="en-US" altLang="ja-JP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　　　　　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경계레벨</a:t>
            </a:r>
            <a:endParaRPr kumimoji="1" lang="en-US" altLang="ko-KR" sz="13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kumimoji="1" lang="en-US" altLang="ja-JP" sz="6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시간당 강우량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수위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토양함수지수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□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조위</a:t>
            </a:r>
            <a:endParaRPr kumimoji="1" lang="en-US" altLang="ja-JP" sz="130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장소</a:t>
            </a:r>
            <a:r>
              <a:rPr kumimoji="1" lang="en-US" altLang="ja-JP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   　　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상황</a:t>
            </a:r>
            <a:r>
              <a:rPr kumimoji="1" lang="en-US" altLang="ja-JP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kumimoji="1" lang="ja-JP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　　　　　　　</a:t>
            </a:r>
            <a:r>
              <a:rPr kumimoji="1" lang="ko-KR" altLang="en-US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경계레벨</a:t>
            </a:r>
            <a:r>
              <a:rPr kumimoji="1" lang="en-US" altLang="ja-JP" sz="13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213810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4E81DDFE-4096-4478-B1C6-306AC123B9DB}"/>
              </a:ext>
            </a:extLst>
          </p:cNvPr>
          <p:cNvSpPr/>
          <p:nvPr/>
        </p:nvSpPr>
        <p:spPr>
          <a:xfrm>
            <a:off x="5069485" y="4079291"/>
            <a:ext cx="4394589" cy="5336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b="1" dirty="0">
                <a:latin typeface="+mj-ea"/>
                <a:ea typeface="+mj-ea"/>
              </a:rPr>
              <a:t>④대피 시 지역주민과의 협력은</a:t>
            </a:r>
            <a:r>
              <a:rPr kumimoji="1" lang="en-US" altLang="ko-KR" b="1" dirty="0">
                <a:latin typeface="+mj-ea"/>
                <a:ea typeface="+mj-ea"/>
              </a:rPr>
              <a:t>?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0DB519E-6DE3-4147-88A2-EDD99B826543}"/>
              </a:ext>
            </a:extLst>
          </p:cNvPr>
          <p:cNvSpPr/>
          <p:nvPr/>
        </p:nvSpPr>
        <p:spPr>
          <a:xfrm>
            <a:off x="256193" y="4069355"/>
            <a:ext cx="4288692" cy="53366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b="1" spc="-300" dirty="0">
                <a:latin typeface="+mj-ea"/>
                <a:ea typeface="+mj-ea"/>
              </a:rPr>
              <a:t>②대피시기에 영향을 미치는 업무와 나의 입장은</a:t>
            </a:r>
            <a:r>
              <a:rPr kumimoji="1" lang="en-US" altLang="ko-KR" b="1" spc="-300" dirty="0">
                <a:latin typeface="+mj-ea"/>
                <a:ea typeface="+mj-ea"/>
              </a:rPr>
              <a:t>?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1F10BBA-6EE4-4097-B684-FD6BE03AAB34}"/>
              </a:ext>
            </a:extLst>
          </p:cNvPr>
          <p:cNvSpPr/>
          <p:nvPr/>
        </p:nvSpPr>
        <p:spPr>
          <a:xfrm>
            <a:off x="264321" y="1235680"/>
            <a:ext cx="4280564" cy="53366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b="1" spc="-300" dirty="0">
                <a:latin typeface="+mj-ea"/>
                <a:ea typeface="+mj-ea"/>
              </a:rPr>
              <a:t>①대피시기에 영향을 미치는 가정 내의 사정은</a:t>
            </a:r>
            <a:r>
              <a:rPr kumimoji="1" lang="en-US" altLang="ko-KR" b="1" spc="-300" dirty="0">
                <a:latin typeface="+mj-ea"/>
                <a:ea typeface="+mj-ea"/>
              </a:rPr>
              <a:t>?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A9351C-57D4-473B-8C4D-323E271709E9}"/>
              </a:ext>
            </a:extLst>
          </p:cNvPr>
          <p:cNvSpPr/>
          <p:nvPr/>
        </p:nvSpPr>
        <p:spPr>
          <a:xfrm>
            <a:off x="0" y="43543"/>
            <a:ext cx="9906000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ko-KR" sz="3200" b="1" spc="-3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3</a:t>
            </a:r>
            <a:r>
              <a:rPr kumimoji="1" lang="ko-KR" altLang="en-US" sz="3200" b="1" spc="-300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단계 나의 대피를 앞당기는 것과 주변 사람과의 협력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5F8DEEFF-BC65-4368-97EA-6A2335F1A48B}"/>
              </a:ext>
            </a:extLst>
          </p:cNvPr>
          <p:cNvSpPr/>
          <p:nvPr/>
        </p:nvSpPr>
        <p:spPr>
          <a:xfrm>
            <a:off x="183042" y="733915"/>
            <a:ext cx="8970790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ko-KR" altLang="en-US" sz="1400" dirty="0">
                <a:latin typeface="+mj-ea"/>
                <a:ea typeface="+mj-ea"/>
              </a:rPr>
              <a:t>만약 조기에 대피해야 하는 사정이 있거나 친구</a:t>
            </a:r>
            <a:r>
              <a:rPr kumimoji="1" lang="en-US" altLang="ko-KR" sz="1400" dirty="0">
                <a:latin typeface="+mj-ea"/>
                <a:ea typeface="+mj-ea"/>
              </a:rPr>
              <a:t>, </a:t>
            </a:r>
            <a:r>
              <a:rPr kumimoji="1" lang="ko-KR" altLang="en-US" sz="1400" dirty="0">
                <a:latin typeface="+mj-ea"/>
                <a:ea typeface="+mj-ea"/>
              </a:rPr>
              <a:t>지역주민과 협력할 필요가 있다면 </a:t>
            </a:r>
            <a:r>
              <a:rPr kumimoji="1" lang="ja-JP" altLang="en-US" sz="1400" dirty="0">
                <a:latin typeface="+mj-ea"/>
                <a:ea typeface="+mj-ea"/>
              </a:rPr>
              <a:t>①～④</a:t>
            </a:r>
            <a:r>
              <a:rPr kumimoji="1" lang="ko-KR" altLang="en-US" sz="1400" dirty="0">
                <a:latin typeface="+mj-ea"/>
                <a:ea typeface="+mj-ea"/>
              </a:rPr>
              <a:t>번에 작성해 봅시다</a:t>
            </a:r>
            <a:r>
              <a:rPr kumimoji="1" lang="en-US" altLang="ko-KR" sz="1400" dirty="0">
                <a:latin typeface="+mj-ea"/>
                <a:ea typeface="+mj-ea"/>
              </a:rPr>
              <a:t>.</a:t>
            </a:r>
            <a:endParaRPr kumimoji="1" lang="ja-JP" altLang="en-US" sz="1400" dirty="0">
              <a:latin typeface="+mj-ea"/>
              <a:ea typeface="+mj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F47023E-8141-65C6-882B-100A20E30C54}"/>
              </a:ext>
            </a:extLst>
          </p:cNvPr>
          <p:cNvSpPr/>
          <p:nvPr/>
        </p:nvSpPr>
        <p:spPr>
          <a:xfrm>
            <a:off x="247048" y="1907920"/>
            <a:ext cx="4361523" cy="190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spc="-150" dirty="0">
                <a:solidFill>
                  <a:schemeClr val="tx1"/>
                </a:solidFill>
                <a:latin typeface="+mj-ea"/>
                <a:ea typeface="+mj-ea"/>
              </a:rPr>
              <a:t>영향을 미치는 가정 내의 사정 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예시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: 80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세의 할머니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kumimoji="1" lang="ko-KR" altLang="en-US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대피 중의 위험 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예시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대피로에 산사태 우려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대피방법 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예시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자가용 자동차가 없음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kumimoji="1" lang="ko-KR" altLang="en-US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기타</a:t>
            </a:r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 (</a:t>
            </a:r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　　　　　　　　　　　　　　　　</a:t>
            </a:r>
            <a:r>
              <a:rPr kumimoji="1"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딱히 없음</a:t>
            </a:r>
          </a:p>
          <a:p>
            <a:r>
              <a:rPr kumimoji="1" lang="ko-KR" altLang="en-US" sz="1400" spc="-150" dirty="0">
                <a:solidFill>
                  <a:schemeClr val="tx1"/>
                </a:solidFill>
                <a:latin typeface="+mj-ea"/>
                <a:ea typeface="+mj-ea"/>
              </a:rPr>
              <a:t>선택한  사정의 구체적인 내용과 대피시기에 미치는 영향은</a:t>
            </a:r>
            <a:r>
              <a:rPr kumimoji="1" lang="en-US" altLang="ko-KR" sz="1400" spc="-150" dirty="0">
                <a:solidFill>
                  <a:schemeClr val="tx1"/>
                </a:solidFill>
                <a:latin typeface="+mj-ea"/>
                <a:ea typeface="+mj-ea"/>
              </a:rPr>
              <a:t>?</a:t>
            </a:r>
          </a:p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D0B56B3-8141-96B6-73D0-BD4103057D26}"/>
              </a:ext>
            </a:extLst>
          </p:cNvPr>
          <p:cNvSpPr/>
          <p:nvPr/>
        </p:nvSpPr>
        <p:spPr>
          <a:xfrm>
            <a:off x="247048" y="4769611"/>
            <a:ext cx="4361521" cy="1994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spc="-150" dirty="0">
                <a:solidFill>
                  <a:schemeClr val="tx1"/>
                </a:solidFill>
                <a:latin typeface="+mj-ea"/>
                <a:ea typeface="+mj-ea"/>
              </a:rPr>
              <a:t>업무상의 사정</a:t>
            </a:r>
            <a:r>
              <a:rPr kumimoji="1" lang="en-US" altLang="ko-KR" sz="1400" spc="-150" dirty="0">
                <a:solidFill>
                  <a:schemeClr val="tx1"/>
                </a:solidFill>
                <a:latin typeface="+mj-ea"/>
                <a:ea typeface="+mj-ea"/>
              </a:rPr>
              <a:t> (</a:t>
            </a:r>
            <a:r>
              <a:rPr kumimoji="1" lang="ko-KR" altLang="en-US" sz="1400" spc="-150" dirty="0">
                <a:solidFill>
                  <a:schemeClr val="tx1"/>
                </a:solidFill>
                <a:latin typeface="+mj-ea"/>
                <a:ea typeface="+mj-ea"/>
              </a:rPr>
              <a:t>예시</a:t>
            </a:r>
            <a:r>
              <a:rPr kumimoji="1" lang="en-US" altLang="ko-KR" sz="1400" spc="-150" dirty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kumimoji="1" lang="ko-KR" altLang="en-US" sz="1400" spc="-150" dirty="0">
                <a:solidFill>
                  <a:schemeClr val="tx1"/>
                </a:solidFill>
                <a:latin typeface="+mj-ea"/>
                <a:ea typeface="+mj-ea"/>
              </a:rPr>
              <a:t>회사에서의 호우 대비가 필요함</a:t>
            </a:r>
            <a:r>
              <a:rPr kumimoji="1" lang="en-US" altLang="ko-KR" sz="1400" spc="-15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kumimoji="1" lang="ko-KR" altLang="en-US" sz="1400" spc="-15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spc="-150" dirty="0">
                <a:solidFill>
                  <a:schemeClr val="tx1"/>
                </a:solidFill>
                <a:latin typeface="+mj-ea"/>
                <a:ea typeface="+mj-ea"/>
              </a:rPr>
              <a:t>지역사회에서의 입장 </a:t>
            </a:r>
            <a:r>
              <a:rPr kumimoji="1" lang="en-US" altLang="ko-KR" sz="1400" spc="-15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spc="-150" dirty="0">
                <a:solidFill>
                  <a:schemeClr val="tx1"/>
                </a:solidFill>
                <a:latin typeface="+mj-ea"/>
                <a:ea typeface="+mj-ea"/>
              </a:rPr>
              <a:t>예시</a:t>
            </a:r>
            <a:r>
              <a:rPr kumimoji="1" lang="en-US" altLang="ja-JP" sz="1400" spc="-150" dirty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kumimoji="1" lang="ko-KR" altLang="en-US" sz="1400" spc="-150" dirty="0">
                <a:solidFill>
                  <a:schemeClr val="tx1"/>
                </a:solidFill>
                <a:latin typeface="+mj-ea"/>
                <a:ea typeface="+mj-ea"/>
              </a:rPr>
              <a:t>호우 시에 모일 </a:t>
            </a:r>
            <a:r>
              <a:rPr lang="ko-KR" altLang="en-US" sz="1400" spc="-150" dirty="0">
                <a:solidFill>
                  <a:schemeClr val="tx1"/>
                </a:solidFill>
                <a:latin typeface="+mj-ea"/>
                <a:ea typeface="+mj-ea"/>
              </a:rPr>
              <a:t>필요가 있음</a:t>
            </a:r>
            <a:r>
              <a:rPr kumimoji="1" lang="en-US" altLang="ko-KR" sz="1400" spc="-15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kumimoji="1" lang="en-US" altLang="ja-JP" sz="1400" spc="-15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기타</a:t>
            </a:r>
            <a:r>
              <a:rPr kumimoji="1"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 (</a:t>
            </a:r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　　　　　　　　　　　　　　　　</a:t>
            </a:r>
            <a:r>
              <a:rPr kumimoji="1"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딱히 없음</a:t>
            </a:r>
          </a:p>
          <a:p>
            <a:r>
              <a:rPr kumimoji="1" lang="ko-KR" altLang="en-US" sz="1400" spc="-150" dirty="0">
                <a:solidFill>
                  <a:schemeClr val="tx1"/>
                </a:solidFill>
                <a:latin typeface="+mj-ea"/>
                <a:ea typeface="+mj-ea"/>
              </a:rPr>
              <a:t>선택한  사정의 구체적인 내용과 대피시기에 미치는 영향은</a:t>
            </a:r>
            <a:r>
              <a:rPr kumimoji="1" lang="en-US" altLang="ko-KR" sz="1400" spc="-150" dirty="0">
                <a:solidFill>
                  <a:schemeClr val="tx1"/>
                </a:solidFill>
                <a:latin typeface="+mj-ea"/>
                <a:ea typeface="+mj-ea"/>
              </a:rPr>
              <a:t>?</a:t>
            </a:r>
          </a:p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6DDC7D2-C6D2-7520-09A4-38B1C560C8A9}"/>
              </a:ext>
            </a:extLst>
          </p:cNvPr>
          <p:cNvSpPr/>
          <p:nvPr/>
        </p:nvSpPr>
        <p:spPr>
          <a:xfrm>
            <a:off x="5069485" y="4804269"/>
            <a:ext cx="4394593" cy="1960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대피를 위해 지역주민과 주변의 지원이 필요하다</a:t>
            </a:r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대피 시 지역활동에 참여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이웃주민과의 협력</a:t>
            </a:r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기타</a:t>
            </a:r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　　　　　　　　　　　　　　　　</a:t>
            </a:r>
            <a:r>
              <a:rPr kumimoji="1"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딱히 없음</a:t>
            </a:r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선택한  사정의 구체적인 내용과 사전에 준비할 것은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?</a:t>
            </a:r>
          </a:p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4312A13B-1220-202A-BFB6-52C43C23CD47}"/>
              </a:ext>
            </a:extLst>
          </p:cNvPr>
          <p:cNvCxnSpPr>
            <a:cxnSpLocks/>
          </p:cNvCxnSpPr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A2E6468-0F54-4AE7-30F9-7868F250833A}"/>
              </a:ext>
            </a:extLst>
          </p:cNvPr>
          <p:cNvSpPr/>
          <p:nvPr/>
        </p:nvSpPr>
        <p:spPr>
          <a:xfrm>
            <a:off x="5069485" y="1229626"/>
            <a:ext cx="4394589" cy="5336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ko-KR" altLang="en-US" b="1" dirty="0">
                <a:latin typeface="+mj-ea"/>
                <a:ea typeface="+mj-ea"/>
              </a:rPr>
              <a:t>③대피 시 친구 및 친척과의 협력은</a:t>
            </a:r>
            <a:r>
              <a:rPr kumimoji="1" lang="en-US" altLang="ko-KR" b="1" dirty="0">
                <a:latin typeface="+mj-ea"/>
                <a:ea typeface="+mj-ea"/>
              </a:rPr>
              <a:t>?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870E5B2-D301-ADB9-D378-A19DB5AB6D87}"/>
              </a:ext>
            </a:extLst>
          </p:cNvPr>
          <p:cNvSpPr/>
          <p:nvPr/>
        </p:nvSpPr>
        <p:spPr>
          <a:xfrm>
            <a:off x="5061357" y="1912814"/>
            <a:ext cx="4394593" cy="19031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친구집이나 친척집으로 대피한다</a:t>
            </a:r>
            <a:endParaRPr kumimoji="1" lang="en-US" altLang="ja-JP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같이 협력해서 대피할 수 있는 친구나 친척이 있다</a:t>
            </a:r>
            <a:endParaRPr kumimoji="1" lang="en-US" altLang="ko-KR" sz="1400" dirty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기타</a:t>
            </a:r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　　　　　　　　　　　　　　　　　</a:t>
            </a:r>
            <a:r>
              <a:rPr kumimoji="1" lang="en-US" altLang="ja-JP" sz="1400" dirty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+mj-ea"/>
                <a:ea typeface="+mj-ea"/>
              </a:rPr>
              <a:t>□</a:t>
            </a:r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딱히 없음</a:t>
            </a:r>
          </a:p>
          <a:p>
            <a:r>
              <a:rPr kumimoji="1"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선택한  사정의 구체적인 내용과 사전에 준비할 것은</a:t>
            </a:r>
            <a:r>
              <a:rPr kumimoji="1"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?</a:t>
            </a:r>
          </a:p>
        </p:txBody>
      </p:sp>
      <p:sp>
        <p:nvSpPr>
          <p:cNvPr id="3" name="大かっこ 2">
            <a:extLst>
              <a:ext uri="{FF2B5EF4-FFF2-40B4-BE49-F238E27FC236}">
                <a16:creationId xmlns:a16="http://schemas.microsoft.com/office/drawing/2014/main" id="{66D7CF0B-C06C-191E-C451-8E1371574914}"/>
              </a:ext>
            </a:extLst>
          </p:cNvPr>
          <p:cNvSpPr/>
          <p:nvPr/>
        </p:nvSpPr>
        <p:spPr>
          <a:xfrm>
            <a:off x="384048" y="3217819"/>
            <a:ext cx="4102965" cy="527031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12" name="大かっこ 11">
            <a:extLst>
              <a:ext uri="{FF2B5EF4-FFF2-40B4-BE49-F238E27FC236}">
                <a16:creationId xmlns:a16="http://schemas.microsoft.com/office/drawing/2014/main" id="{D5B08A29-7546-DCD7-DCD3-5666298F7349}"/>
              </a:ext>
            </a:extLst>
          </p:cNvPr>
          <p:cNvSpPr/>
          <p:nvPr/>
        </p:nvSpPr>
        <p:spPr>
          <a:xfrm>
            <a:off x="441920" y="5898456"/>
            <a:ext cx="4102965" cy="734294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13" name="大かっこ 12">
            <a:extLst>
              <a:ext uri="{FF2B5EF4-FFF2-40B4-BE49-F238E27FC236}">
                <a16:creationId xmlns:a16="http://schemas.microsoft.com/office/drawing/2014/main" id="{DC838503-92B0-6FF9-38E4-85243656E6DE}"/>
              </a:ext>
            </a:extLst>
          </p:cNvPr>
          <p:cNvSpPr/>
          <p:nvPr/>
        </p:nvSpPr>
        <p:spPr>
          <a:xfrm>
            <a:off x="5187399" y="3090806"/>
            <a:ext cx="4102965" cy="684000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9" name="大かっこ 18">
            <a:extLst>
              <a:ext uri="{FF2B5EF4-FFF2-40B4-BE49-F238E27FC236}">
                <a16:creationId xmlns:a16="http://schemas.microsoft.com/office/drawing/2014/main" id="{0FFD8E7D-092E-2E03-D49C-7FC45828C8F9}"/>
              </a:ext>
            </a:extLst>
          </p:cNvPr>
          <p:cNvSpPr/>
          <p:nvPr/>
        </p:nvSpPr>
        <p:spPr>
          <a:xfrm>
            <a:off x="5193430" y="5923171"/>
            <a:ext cx="4102965" cy="734294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62819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1951</TotalTime>
  <Words>632</Words>
  <Application>Microsoft Office PowerPoint</Application>
  <PresentationFormat>A4 210 x 297 mm</PresentationFormat>
  <Paragraphs>104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游ゴシック</vt:lpstr>
      <vt:lpstr>Arial</vt:lpstr>
      <vt:lpstr>Calibri</vt:lpstr>
      <vt:lpstr>Calibri Light</vt:lpstr>
      <vt:lpstr>맑은 고딕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竹之内　健介</dc:creator>
  <cp:lastModifiedBy> YUN JEEYUN</cp:lastModifiedBy>
  <cp:revision>193</cp:revision>
  <dcterms:created xsi:type="dcterms:W3CDTF">2023-08-09T05:48:00Z</dcterms:created>
  <dcterms:modified xsi:type="dcterms:W3CDTF">2024-04-26T05:18:58Z</dcterms:modified>
</cp:coreProperties>
</file>